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Helvetica Neue Light"/>
      <p:regular r:id="rId33"/>
      <p:bold r:id="rId34"/>
      <p:italic r:id="rId35"/>
      <p:boldItalic r:id="rId36"/>
    </p:embeddedFont>
    <p:embeddedFont>
      <p:font typeface="DM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 uri="GoogleSlidesCustomDataVersion2">
      <go:slidesCustomData xmlns:go="http://customooxmlschemas.google.com/" r:id="rId41" roundtripDataSignature="AMtx7mjxvQrAKpEHEno9/H2PK5dIwX2r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Italic.fntdata"/><Relationship Id="rId20" Type="http://schemas.openxmlformats.org/officeDocument/2006/relationships/slide" Target="slides/slide13.xml"/><Relationship Id="rId41" Type="http://customschemas.google.com/relationships/presentationmetadata" Target="meta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HelveticaNeueLight-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HelveticaNeueLight-italic.fntdata"/><Relationship Id="rId12" Type="http://schemas.openxmlformats.org/officeDocument/2006/relationships/slide" Target="slides/slide5.xml"/><Relationship Id="rId34" Type="http://schemas.openxmlformats.org/officeDocument/2006/relationships/font" Target="fonts/HelveticaNeueLight-bold.fntdata"/><Relationship Id="rId15" Type="http://schemas.openxmlformats.org/officeDocument/2006/relationships/slide" Target="slides/slide8.xml"/><Relationship Id="rId37" Type="http://schemas.openxmlformats.org/officeDocument/2006/relationships/font" Target="fonts/DMSans-regular.fntdata"/><Relationship Id="rId14" Type="http://schemas.openxmlformats.org/officeDocument/2006/relationships/slide" Target="slides/slide7.xml"/><Relationship Id="rId36" Type="http://schemas.openxmlformats.org/officeDocument/2006/relationships/font" Target="fonts/HelveticaNeueLight-boldItalic.fntdata"/><Relationship Id="rId17" Type="http://schemas.openxmlformats.org/officeDocument/2006/relationships/slide" Target="slides/slide10.xml"/><Relationship Id="rId39" Type="http://schemas.openxmlformats.org/officeDocument/2006/relationships/font" Target="fonts/DMSans-italic.fntdata"/><Relationship Id="rId16" Type="http://schemas.openxmlformats.org/officeDocument/2006/relationships/slide" Target="slides/slide9.xml"/><Relationship Id="rId38" Type="http://schemas.openxmlformats.org/officeDocument/2006/relationships/font" Target="fonts/DMSans-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9b81d733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39b81d733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9b81d7331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9b81d7331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9b81d7331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39b81d73310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colaborativas. </a:t>
            </a:r>
            <a:r>
              <a:rPr lang="es">
                <a:solidFill>
                  <a:schemeClr val="dk1"/>
                </a:solidFill>
                <a:highlight>
                  <a:srgbClr val="EA90FF"/>
                </a:highlight>
                <a:latin typeface="DM Sans"/>
                <a:ea typeface="DM Sans"/>
                <a:cs typeface="DM Sans"/>
                <a:sym typeface="DM Sans"/>
              </a:rPr>
              <a:t>Profe/tutor</a:t>
            </a:r>
            <a:r>
              <a:rPr lang="es">
                <a:solidFill>
                  <a:schemeClr val="dk1"/>
                </a:solidFill>
                <a:latin typeface="DM Sans"/>
                <a:ea typeface="DM Sans"/>
                <a:cs typeface="DM Sans"/>
                <a:sym typeface="DM Sans"/>
              </a:rPr>
              <a:t>: La duración que se sugiere para que los </a:t>
            </a:r>
            <a:r>
              <a:rPr b="1" lang="es">
                <a:solidFill>
                  <a:schemeClr val="dk1"/>
                </a:solidFill>
                <a:latin typeface="DM Sans"/>
                <a:ea typeface="DM Sans"/>
                <a:cs typeface="DM Sans"/>
                <a:sym typeface="DM Sans"/>
              </a:rPr>
              <a:t>estudiantes realicen la actividad</a:t>
            </a:r>
            <a:r>
              <a:rPr lang="es">
                <a:solidFill>
                  <a:schemeClr val="dk1"/>
                </a:solidFill>
                <a:latin typeface="DM Sans"/>
                <a:ea typeface="DM Sans"/>
                <a:cs typeface="DM Sans"/>
                <a:sym typeface="DM Sans"/>
              </a:rPr>
              <a:t> es de 20 minutos. A ellos se le suman</a:t>
            </a:r>
            <a:r>
              <a:rPr lang="es" u="sng">
                <a:solidFill>
                  <a:schemeClr val="dk1"/>
                </a:solidFill>
                <a:latin typeface="DM Sans"/>
                <a:ea typeface="DM Sans"/>
                <a:cs typeface="DM Sans"/>
                <a:sym typeface="DM Sans"/>
              </a:rPr>
              <a:t> 20 </a:t>
            </a:r>
            <a:r>
              <a:rPr lang="es">
                <a:solidFill>
                  <a:schemeClr val="dk1"/>
                </a:solidFill>
                <a:latin typeface="DM Sans"/>
                <a:ea typeface="DM Sans"/>
                <a:cs typeface="DM Sans"/>
                <a:sym typeface="DM Sans"/>
              </a:rPr>
              <a:t>de </a:t>
            </a:r>
            <a:r>
              <a:rPr b="1" lang="es">
                <a:solidFill>
                  <a:schemeClr val="dk1"/>
                </a:solidFill>
                <a:latin typeface="DM Sans"/>
                <a:ea typeface="DM Sans"/>
                <a:cs typeface="DM Sans"/>
                <a:sym typeface="DM Sans"/>
              </a:rPr>
              <a:t>puesta en común</a:t>
            </a:r>
            <a:r>
              <a:rPr lang="es">
                <a:solidFill>
                  <a:schemeClr val="dk1"/>
                </a:solidFill>
                <a:latin typeface="DM Sans"/>
                <a:ea typeface="DM Sans"/>
                <a:cs typeface="DM Sans"/>
                <a:sym typeface="DM Sans"/>
              </a:rPr>
              <a:t>. Por ello, el total dedicado a la actividad completa será de aproximadamente 40 </a:t>
            </a:r>
            <a:r>
              <a:rPr b="1" lang="es" u="sng">
                <a:solidFill>
                  <a:schemeClr val="dk1"/>
                </a:solidFill>
                <a:latin typeface="DM Sans"/>
                <a:ea typeface="DM Sans"/>
                <a:cs typeface="DM Sans"/>
                <a:sym typeface="DM Sans"/>
              </a:rPr>
              <a:t>minutos.</a:t>
            </a:r>
            <a:endParaRPr b="1" u="sng">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u="sng">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b="1" u="sng">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s">
                <a:latin typeface="DM Sans"/>
                <a:ea typeface="DM Sans"/>
                <a:cs typeface="DM Sans"/>
                <a:sym typeface="DM Sans"/>
              </a:rPr>
              <a:t>Profesor: Acá sería bueno poder comentar cómo obtener un criterio de cotización según el país, el proyecto y el esfuerzo. </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
                <a:latin typeface="DM Sans"/>
                <a:ea typeface="DM Sans"/>
                <a:cs typeface="DM Sans"/>
                <a:sym typeface="DM Sans"/>
              </a:rPr>
              <a:t>No existe un tarifario exacto, pero lo que se recomienda es: </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
                <a:latin typeface="DM Sans"/>
                <a:ea typeface="DM Sans"/>
                <a:cs typeface="DM Sans"/>
                <a:sym typeface="DM Sans"/>
              </a:rPr>
              <a:t>1 - Calcular un valor hora o por proyecto que sea útil en tu país luego del esfuerzo del desarrollo y que cubra o apoye un gasto fijo en tu vida. </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
                <a:latin typeface="DM Sans"/>
                <a:ea typeface="DM Sans"/>
                <a:cs typeface="DM Sans"/>
                <a:sym typeface="DM Sans"/>
              </a:rPr>
              <a:t>2 - Pedir presupuesto a colegas para poder estimar un promedio de cuanto se está cobrando por un trabajo similar</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
                <a:latin typeface="DM Sans"/>
                <a:ea typeface="DM Sans"/>
                <a:cs typeface="DM Sans"/>
                <a:sym typeface="DM Sans"/>
              </a:rPr>
              <a:t>Siempre agregar un punteo de que incluye el desarrollo del sitio. por ej: </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
                <a:latin typeface="DM Sans"/>
                <a:ea typeface="DM Sans"/>
                <a:cs typeface="DM Sans"/>
                <a:sym typeface="DM Sans"/>
              </a:rPr>
              <a:t>. Optimización de SEO en el código para mejorar el posicionamiento de la página. </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
                <a:latin typeface="DM Sans"/>
                <a:ea typeface="DM Sans"/>
                <a:cs typeface="DM Sans"/>
                <a:sym typeface="DM Sans"/>
              </a:rPr>
              <a:t>. Diseño responsive.</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
                <a:latin typeface="DM Sans"/>
                <a:ea typeface="DM Sans"/>
                <a:cs typeface="DM Sans"/>
                <a:sym typeface="DM Sans"/>
              </a:rPr>
              <a:t>. Consideraciones de usabilidad y accesibilidad</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
                <a:latin typeface="DM Sans"/>
                <a:ea typeface="DM Sans"/>
                <a:cs typeface="DM Sans"/>
                <a:sym typeface="DM Sans"/>
              </a:rPr>
              <a:t>. Subida al hosting</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i="1">
              <a:latin typeface="DM Sans"/>
              <a:ea typeface="DM Sans"/>
              <a:cs typeface="DM Sans"/>
              <a:sym typeface="DM Sans"/>
            </a:endParaRPr>
          </a:p>
          <a:p>
            <a:pPr indent="0" lvl="0" marL="0" rtl="0" algn="l">
              <a:lnSpc>
                <a:spcPct val="100000"/>
              </a:lnSpc>
              <a:spcBef>
                <a:spcPts val="0"/>
              </a:spcBef>
              <a:spcAft>
                <a:spcPts val="0"/>
              </a:spcAft>
              <a:buSzPts val="1100"/>
              <a:buNone/>
            </a:pPr>
            <a:r>
              <a:t/>
            </a:r>
            <a:endParaRPr i="1">
              <a:latin typeface="DM Sans"/>
              <a:ea typeface="DM Sans"/>
              <a:cs typeface="DM Sans"/>
              <a:sym typeface="DM Sans"/>
            </a:endParaRPr>
          </a:p>
          <a:p>
            <a:pPr indent="0" lvl="0" marL="0" rtl="0" algn="l">
              <a:lnSpc>
                <a:spcPct val="100000"/>
              </a:lnSpc>
              <a:spcBef>
                <a:spcPts val="0"/>
              </a:spcBef>
              <a:spcAft>
                <a:spcPts val="0"/>
              </a:spcAft>
              <a:buSzPts val="1100"/>
              <a:buNone/>
            </a:pPr>
            <a:r>
              <a:t/>
            </a:r>
            <a:endParaRPr i="1">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Profesor: Dividir a los estudiantes en grupos de 3-4 personas.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Profesor: Dividir a los estudiantes en grupos de 3-4 personas. Tomar en consideración 6 minutos para armado de presupuesto y 4 para presentación del mismo. De misma forma para el otro equipo</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Considerar dar 5 o 10 minutos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Profesor: Abrir micrófono y pedir que los estudiantes que lo deseen presenten sus presupuestos y cómo los formalizaron.</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9b81d7331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39b81d73310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highlight>
                  <a:srgbClr val="EA90FF"/>
                </a:highlight>
                <a:latin typeface="DM Sans"/>
                <a:ea typeface="DM Sans"/>
                <a:cs typeface="DM Sans"/>
                <a:sym typeface="DM Sans"/>
              </a:rPr>
              <a:t>Profesor: Aquí la idea es repasar todas las dudas que puedan existir hasta el momento sobre el proyecto final, aprovechar todo el tiempo sobrante para esto. Los estudiantes que gusten pueden compartir sus proyectis</a:t>
            </a:r>
            <a:endParaRPr>
              <a:highlight>
                <a:srgbClr val="EA90FF"/>
              </a:highlight>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 para Live Session </a:t>
            </a:r>
            <a:r>
              <a:rPr lang="es">
                <a:solidFill>
                  <a:schemeClr val="dk1"/>
                </a:solidFill>
                <a:highlight>
                  <a:srgbClr val="DEFC52"/>
                </a:highlight>
                <a:latin typeface="DM Sans"/>
                <a:ea typeface="DM Sans"/>
                <a:cs typeface="DM Sans"/>
                <a:sym typeface="DM Sans"/>
              </a:rPr>
              <a:t>(OPCIÓN DASH)</a:t>
            </a:r>
            <a:endParaRPr>
              <a:highlight>
                <a:srgbClr val="DEFC52"/>
              </a:highlight>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1f41248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11f41248d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Profesor: Considerar los siguientes puntos como resolución:</a:t>
            </a:r>
            <a:endParaRPr>
              <a:latin typeface="DM Sans"/>
              <a:ea typeface="DM Sans"/>
              <a:cs typeface="DM Sans"/>
              <a:sym typeface="DM Sans"/>
            </a:endParaRPr>
          </a:p>
          <a:p>
            <a:pPr indent="-298450" lvl="0" marL="457200" rtl="0" algn="l">
              <a:lnSpc>
                <a:spcPct val="100000"/>
              </a:lnSpc>
              <a:spcBef>
                <a:spcPts val="0"/>
              </a:spcBef>
              <a:spcAft>
                <a:spcPts val="0"/>
              </a:spcAft>
              <a:buClr>
                <a:srgbClr val="071924"/>
              </a:buClr>
              <a:buSzPts val="1100"/>
              <a:buFont typeface="DM Sans"/>
              <a:buAutoNum type="arabicPeriod"/>
            </a:pPr>
            <a:r>
              <a:rPr lang="es">
                <a:solidFill>
                  <a:srgbClr val="071924"/>
                </a:solidFill>
                <a:latin typeface="DM Sans"/>
                <a:ea typeface="DM Sans"/>
                <a:cs typeface="DM Sans"/>
                <a:sym typeface="DM Sans"/>
              </a:rPr>
              <a:t>Preguntas de cuestionario:</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a:pPr>
            <a:r>
              <a:rPr lang="es">
                <a:solidFill>
                  <a:srgbClr val="071924"/>
                </a:solidFill>
                <a:latin typeface="DM Sans"/>
                <a:ea typeface="DM Sans"/>
                <a:cs typeface="DM Sans"/>
                <a:sym typeface="DM Sans"/>
              </a:rPr>
              <a:t>¿Tienes referencias de otras webs que te gusten? </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a:pPr>
            <a:r>
              <a:rPr lang="es">
                <a:solidFill>
                  <a:srgbClr val="071924"/>
                </a:solidFill>
                <a:latin typeface="DM Sans"/>
                <a:ea typeface="DM Sans"/>
                <a:cs typeface="DM Sans"/>
                <a:sym typeface="DM Sans"/>
              </a:rPr>
              <a:t>¿Cuál sería la fecha de entrega que esperan? </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a:pPr>
            <a:r>
              <a:rPr lang="es">
                <a:solidFill>
                  <a:srgbClr val="071924"/>
                </a:solidFill>
                <a:latin typeface="DM Sans"/>
                <a:ea typeface="DM Sans"/>
                <a:cs typeface="DM Sans"/>
                <a:sym typeface="DM Sans"/>
              </a:rPr>
              <a:t>¿El diseño gráfico, textos e imágenes son proporcionados por el cliente o lo desarrollamos nosotros?</a:t>
            </a:r>
            <a:endParaRPr>
              <a:solidFill>
                <a:srgbClr val="071924"/>
              </a:solidFill>
              <a:latin typeface="DM Sans"/>
              <a:ea typeface="DM Sans"/>
              <a:cs typeface="DM Sans"/>
              <a:sym typeface="DM Sans"/>
            </a:endParaRPr>
          </a:p>
          <a:p>
            <a:pPr indent="0" lvl="0" marL="457200" rtl="0" algn="l">
              <a:lnSpc>
                <a:spcPct val="100000"/>
              </a:lnSpc>
              <a:spcBef>
                <a:spcPts val="0"/>
              </a:spcBef>
              <a:spcAft>
                <a:spcPts val="0"/>
              </a:spcAft>
              <a:buSzPts val="1100"/>
              <a:buNone/>
            </a:pPr>
            <a:r>
              <a:t/>
            </a:r>
            <a:endParaRPr>
              <a:solidFill>
                <a:srgbClr val="071924"/>
              </a:solidFill>
              <a:latin typeface="DM Sans"/>
              <a:ea typeface="DM Sans"/>
              <a:cs typeface="DM Sans"/>
              <a:sym typeface="DM Sans"/>
            </a:endParaRPr>
          </a:p>
          <a:p>
            <a:pPr indent="-298450" lvl="0" marL="457200" rtl="0" algn="l">
              <a:lnSpc>
                <a:spcPct val="100000"/>
              </a:lnSpc>
              <a:spcBef>
                <a:spcPts val="0"/>
              </a:spcBef>
              <a:spcAft>
                <a:spcPts val="0"/>
              </a:spcAft>
              <a:buClr>
                <a:srgbClr val="071924"/>
              </a:buClr>
              <a:buSzPts val="1100"/>
              <a:buFont typeface="DM Sans"/>
              <a:buAutoNum type="arabicPeriod"/>
            </a:pPr>
            <a:r>
              <a:rPr lang="es">
                <a:solidFill>
                  <a:srgbClr val="071924"/>
                </a:solidFill>
                <a:latin typeface="DM Sans"/>
                <a:ea typeface="DM Sans"/>
                <a:cs typeface="DM Sans"/>
                <a:sym typeface="DM Sans"/>
              </a:rPr>
              <a:t>Presupuesto:</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startAt="2"/>
            </a:pPr>
            <a:r>
              <a:rPr lang="es">
                <a:solidFill>
                  <a:srgbClr val="071924"/>
                </a:solidFill>
                <a:latin typeface="DM Sans"/>
                <a:ea typeface="DM Sans"/>
                <a:cs typeface="DM Sans"/>
                <a:sym typeface="DM Sans"/>
              </a:rPr>
              <a:t>Calcular precio por hora o por proyecto </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startAt="2"/>
            </a:pPr>
            <a:r>
              <a:rPr lang="es">
                <a:solidFill>
                  <a:srgbClr val="071924"/>
                </a:solidFill>
                <a:latin typeface="DM Sans"/>
                <a:ea typeface="DM Sans"/>
                <a:cs typeface="DM Sans"/>
                <a:sym typeface="DM Sans"/>
              </a:rPr>
              <a:t>Definir medios de pago y tipo de moneda</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startAt="2"/>
            </a:pPr>
            <a:r>
              <a:rPr lang="es">
                <a:solidFill>
                  <a:srgbClr val="071924"/>
                </a:solidFill>
                <a:latin typeface="DM Sans"/>
                <a:ea typeface="DM Sans"/>
                <a:cs typeface="DM Sans"/>
                <a:sym typeface="DM Sans"/>
              </a:rPr>
              <a:t>Aclarar si es con seña previa (por ej: 50% al iniciar y saldo restante al finalizar)</a:t>
            </a:r>
            <a:endParaRPr>
              <a:solidFill>
                <a:srgbClr val="071924"/>
              </a:solidFill>
              <a:latin typeface="DM Sans"/>
              <a:ea typeface="DM Sans"/>
              <a:cs typeface="DM Sans"/>
              <a:sym typeface="DM Sans"/>
            </a:endParaRPr>
          </a:p>
          <a:p>
            <a:pPr indent="0" lvl="0" marL="457200" rtl="0" algn="l">
              <a:lnSpc>
                <a:spcPct val="100000"/>
              </a:lnSpc>
              <a:spcBef>
                <a:spcPts val="0"/>
              </a:spcBef>
              <a:spcAft>
                <a:spcPts val="0"/>
              </a:spcAft>
              <a:buSzPts val="1100"/>
              <a:buNone/>
            </a:pPr>
            <a:r>
              <a:t/>
            </a:r>
            <a:endParaRPr>
              <a:solidFill>
                <a:srgbClr val="071924"/>
              </a:solidFill>
              <a:latin typeface="DM Sans"/>
              <a:ea typeface="DM Sans"/>
              <a:cs typeface="DM Sans"/>
              <a:sym typeface="DM Sans"/>
            </a:endParaRPr>
          </a:p>
          <a:p>
            <a:pPr indent="-298450" lvl="0" marL="457200" rtl="0" algn="l">
              <a:lnSpc>
                <a:spcPct val="100000"/>
              </a:lnSpc>
              <a:spcBef>
                <a:spcPts val="0"/>
              </a:spcBef>
              <a:spcAft>
                <a:spcPts val="0"/>
              </a:spcAft>
              <a:buClr>
                <a:srgbClr val="071924"/>
              </a:buClr>
              <a:buSzPts val="1100"/>
              <a:buFont typeface="DM Sans"/>
              <a:buAutoNum type="arabicPeriod"/>
            </a:pPr>
            <a:r>
              <a:rPr lang="es">
                <a:solidFill>
                  <a:srgbClr val="071924"/>
                </a:solidFill>
                <a:latin typeface="DM Sans"/>
                <a:ea typeface="DM Sans"/>
                <a:cs typeface="DM Sans"/>
                <a:sym typeface="DM Sans"/>
              </a:rPr>
              <a:t>Aclaraciones: </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startAt="3"/>
            </a:pPr>
            <a:r>
              <a:rPr lang="es">
                <a:solidFill>
                  <a:srgbClr val="071924"/>
                </a:solidFill>
                <a:latin typeface="DM Sans"/>
                <a:ea typeface="DM Sans"/>
                <a:cs typeface="DM Sans"/>
                <a:sym typeface="DM Sans"/>
              </a:rPr>
              <a:t>Incluye o no hosting y dominio</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startAt="3"/>
            </a:pPr>
            <a:r>
              <a:rPr lang="es">
                <a:solidFill>
                  <a:srgbClr val="071924"/>
                </a:solidFill>
                <a:latin typeface="DM Sans"/>
                <a:ea typeface="DM Sans"/>
                <a:cs typeface="DM Sans"/>
                <a:sym typeface="DM Sans"/>
              </a:rPr>
              <a:t>Incluye o no diseño grafico </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startAt="3"/>
            </a:pPr>
            <a:r>
              <a:rPr lang="es">
                <a:solidFill>
                  <a:srgbClr val="071924"/>
                </a:solidFill>
                <a:latin typeface="DM Sans"/>
                <a:ea typeface="DM Sans"/>
                <a:cs typeface="DM Sans"/>
                <a:sym typeface="DM Sans"/>
              </a:rPr>
              <a:t>Incluye o no mantenimiento posterior a la entrega del proyecto</a:t>
            </a:r>
            <a:endParaRPr>
              <a:solidFill>
                <a:srgbClr val="071924"/>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rgbClr val="071924"/>
              </a:solidFill>
              <a:latin typeface="DM Sans"/>
              <a:ea typeface="DM Sans"/>
              <a:cs typeface="DM Sans"/>
              <a:sym typeface="DM Sans"/>
            </a:endParaRPr>
          </a:p>
          <a:p>
            <a:pPr indent="-298450" lvl="0" marL="457200" rtl="0" algn="l">
              <a:lnSpc>
                <a:spcPct val="100000"/>
              </a:lnSpc>
              <a:spcBef>
                <a:spcPts val="0"/>
              </a:spcBef>
              <a:spcAft>
                <a:spcPts val="0"/>
              </a:spcAft>
              <a:buClr>
                <a:srgbClr val="071924"/>
              </a:buClr>
              <a:buSzPts val="1100"/>
              <a:buFont typeface="DM Sans"/>
              <a:buAutoNum type="arabicPeriod"/>
            </a:pPr>
            <a:r>
              <a:rPr lang="es">
                <a:solidFill>
                  <a:srgbClr val="071924"/>
                </a:solidFill>
                <a:latin typeface="DM Sans"/>
                <a:ea typeface="DM Sans"/>
                <a:cs typeface="DM Sans"/>
                <a:sym typeface="DM Sans"/>
              </a:rPr>
              <a:t>Presentación:</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startAt="3"/>
            </a:pPr>
            <a:r>
              <a:rPr lang="es">
                <a:solidFill>
                  <a:srgbClr val="071924"/>
                </a:solidFill>
                <a:latin typeface="DM Sans"/>
                <a:ea typeface="DM Sans"/>
                <a:cs typeface="DM Sans"/>
                <a:sym typeface="DM Sans"/>
              </a:rPr>
              <a:t>Armado de un prototipo</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startAt="3"/>
            </a:pPr>
            <a:r>
              <a:rPr lang="es">
                <a:solidFill>
                  <a:srgbClr val="071924"/>
                </a:solidFill>
                <a:latin typeface="DM Sans"/>
                <a:ea typeface="DM Sans"/>
                <a:cs typeface="DM Sans"/>
                <a:sym typeface="DM Sans"/>
              </a:rPr>
              <a:t>Elaboración de una PPT </a:t>
            </a:r>
            <a:endParaRPr>
              <a:solidFill>
                <a:srgbClr val="071924"/>
              </a:solidFill>
              <a:latin typeface="DM Sans"/>
              <a:ea typeface="DM Sans"/>
              <a:cs typeface="DM Sans"/>
              <a:sym typeface="DM Sans"/>
            </a:endParaRPr>
          </a:p>
          <a:p>
            <a:pPr indent="-298450" lvl="1" marL="914400" rtl="0" algn="l">
              <a:lnSpc>
                <a:spcPct val="100000"/>
              </a:lnSpc>
              <a:spcBef>
                <a:spcPts val="0"/>
              </a:spcBef>
              <a:spcAft>
                <a:spcPts val="0"/>
              </a:spcAft>
              <a:buClr>
                <a:srgbClr val="071924"/>
              </a:buClr>
              <a:buSzPts val="1100"/>
              <a:buFont typeface="DM Sans"/>
              <a:buAutoNum type="alphaLcPeriod" startAt="3"/>
            </a:pPr>
            <a:r>
              <a:rPr lang="es">
                <a:solidFill>
                  <a:srgbClr val="071924"/>
                </a:solidFill>
                <a:latin typeface="DM Sans"/>
                <a:ea typeface="DM Sans"/>
                <a:cs typeface="DM Sans"/>
                <a:sym typeface="DM Sans"/>
              </a:rPr>
              <a:t>Vía Email</a:t>
            </a:r>
            <a:endParaRPr>
              <a:solidFill>
                <a:srgbClr val="071924"/>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rgbClr val="071924"/>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rgbClr val="071924"/>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spTree>
      <p:nvGrpSpPr>
        <p:cNvPr id="31" name="Shape 31"/>
        <p:cNvGrpSpPr/>
        <p:nvPr/>
      </p:nvGrpSpPr>
      <p:grpSpPr>
        <a:xfrm>
          <a:off x="0" y="0"/>
          <a:ext cx="0" cy="0"/>
          <a:chOff x="0" y="0"/>
          <a:chExt cx="0" cy="0"/>
        </a:xfrm>
      </p:grpSpPr>
      <p:pic>
        <p:nvPicPr>
          <p:cNvPr id="32" name="Google Shape;32;p46" title="logo coderhouse"/>
          <p:cNvPicPr preferRelativeResize="0"/>
          <p:nvPr/>
        </p:nvPicPr>
        <p:blipFill rotWithShape="1">
          <a:blip r:embed="rId2">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4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9" name="Shape 39"/>
        <p:cNvGrpSpPr/>
        <p:nvPr/>
      </p:nvGrpSpPr>
      <p:grpSpPr>
        <a:xfrm>
          <a:off x="0" y="0"/>
          <a:ext cx="0" cy="0"/>
          <a:chOff x="0" y="0"/>
          <a:chExt cx="0" cy="0"/>
        </a:xfrm>
      </p:grpSpPr>
      <p:pic>
        <p:nvPicPr>
          <p:cNvPr id="40" name="Google Shape;40;p3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1" name="Shape 41"/>
        <p:cNvGrpSpPr/>
        <p:nvPr/>
      </p:nvGrpSpPr>
      <p:grpSpPr>
        <a:xfrm>
          <a:off x="0" y="0"/>
          <a:ext cx="0" cy="0"/>
          <a:chOff x="0" y="0"/>
          <a:chExt cx="0" cy="0"/>
        </a:xfrm>
      </p:grpSpPr>
      <p:sp>
        <p:nvSpPr>
          <p:cNvPr id="42" name="Google Shape;4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3" name="Google Shape;43;p4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44" name="Google Shape;44;p4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5" name="Shape 45"/>
        <p:cNvGrpSpPr/>
        <p:nvPr/>
      </p:nvGrpSpPr>
      <p:grpSpPr>
        <a:xfrm>
          <a:off x="0" y="0"/>
          <a:ext cx="0" cy="0"/>
          <a:chOff x="0" y="0"/>
          <a:chExt cx="0" cy="0"/>
        </a:xfrm>
      </p:grpSpPr>
      <p:pic>
        <p:nvPicPr>
          <p:cNvPr id="46" name="Google Shape;46;p4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7" name="Google Shape;47;p49"/>
          <p:cNvSpPr/>
          <p:nvPr/>
        </p:nvSpPr>
        <p:spPr>
          <a:xfrm>
            <a:off x="1089900" y="995400"/>
            <a:ext cx="6964200" cy="3152700"/>
          </a:xfrm>
          <a:prstGeom prst="rect">
            <a:avLst/>
          </a:prstGeom>
          <a:solidFill>
            <a:srgbClr val="B5B5B5">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5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5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 name="Google Shape;54;p5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5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5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5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5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spTree>
      <p:nvGrpSpPr>
        <p:cNvPr id="63" name="Shape 63"/>
        <p:cNvGrpSpPr/>
        <p:nvPr/>
      </p:nvGrpSpPr>
      <p:grpSpPr>
        <a:xfrm>
          <a:off x="0" y="0"/>
          <a:ext cx="0" cy="0"/>
          <a:chOff x="0" y="0"/>
          <a:chExt cx="0" cy="0"/>
        </a:xfrm>
      </p:grpSpPr>
      <p:pic>
        <p:nvPicPr>
          <p:cNvPr id="64" name="Google Shape;64;p57" title="logo coderhouse"/>
          <p:cNvPicPr preferRelativeResize="0"/>
          <p:nvPr/>
        </p:nvPicPr>
        <p:blipFill rotWithShape="1">
          <a:blip r:embed="rId2">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9" name="Shape 69"/>
        <p:cNvGrpSpPr/>
        <p:nvPr/>
      </p:nvGrpSpPr>
      <p:grpSpPr>
        <a:xfrm>
          <a:off x="0" y="0"/>
          <a:ext cx="0" cy="0"/>
          <a:chOff x="0" y="0"/>
          <a:chExt cx="0" cy="0"/>
        </a:xfrm>
      </p:grpSpPr>
      <p:sp>
        <p:nvSpPr>
          <p:cNvPr id="70" name="Google Shape;70;p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1" name="Google Shape;71;p4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72" name="Google Shape;72;p4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3" name="Shape 73"/>
        <p:cNvGrpSpPr/>
        <p:nvPr/>
      </p:nvGrpSpPr>
      <p:grpSpPr>
        <a:xfrm>
          <a:off x="0" y="0"/>
          <a:ext cx="0" cy="0"/>
          <a:chOff x="0" y="0"/>
          <a:chExt cx="0" cy="0"/>
        </a:xfrm>
      </p:grpSpPr>
      <p:pic>
        <p:nvPicPr>
          <p:cNvPr id="74" name="Google Shape;74;p4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5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5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6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6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 name="Google Shape;83;p6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84" name="Shape 84"/>
        <p:cNvGrpSpPr/>
        <p:nvPr/>
      </p:nvGrpSpPr>
      <p:grpSpPr>
        <a:xfrm>
          <a:off x="0" y="0"/>
          <a:ext cx="0" cy="0"/>
          <a:chOff x="0" y="0"/>
          <a:chExt cx="0" cy="0"/>
        </a:xfrm>
      </p:grpSpPr>
      <p:pic>
        <p:nvPicPr>
          <p:cNvPr id="85" name="Google Shape;85;p6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3" name="Shape 13"/>
        <p:cNvGrpSpPr/>
        <p:nvPr/>
      </p:nvGrpSpPr>
      <p:grpSpPr>
        <a:xfrm>
          <a:off x="0" y="0"/>
          <a:ext cx="0" cy="0"/>
          <a:chOff x="0" y="0"/>
          <a:chExt cx="0" cy="0"/>
        </a:xfrm>
      </p:grpSpPr>
      <p:sp>
        <p:nvSpPr>
          <p:cNvPr id="14" name="Google Shape;14;p3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3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6" name="Google Shape;16;p3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6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6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9" name="Google Shape;9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 name="Shape 17"/>
        <p:cNvGrpSpPr/>
        <p:nvPr/>
      </p:nvGrpSpPr>
      <p:grpSpPr>
        <a:xfrm>
          <a:off x="0" y="0"/>
          <a:ext cx="0" cy="0"/>
          <a:chOff x="0" y="0"/>
          <a:chExt cx="0" cy="0"/>
        </a:xfrm>
      </p:grpSpPr>
      <p:pic>
        <p:nvPicPr>
          <p:cNvPr id="18" name="Google Shape;18;p3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3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3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4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5" name="Google Shape;25;p43"/>
          <p:cNvSpPr/>
          <p:nvPr/>
        </p:nvSpPr>
        <p:spPr>
          <a:xfrm>
            <a:off x="1089900" y="995400"/>
            <a:ext cx="6964200" cy="3152700"/>
          </a:xfrm>
          <a:prstGeom prst="rect">
            <a:avLst/>
          </a:prstGeom>
          <a:solidFill>
            <a:srgbClr val="B5B5B5">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4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 name="Google Shape;28;p4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4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1.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 name="Shape 35"/>
        <p:cNvGrpSpPr/>
        <p:nvPr/>
      </p:nvGrpSpPr>
      <p:grpSpPr>
        <a:xfrm>
          <a:off x="0" y="0"/>
          <a:ext cx="0" cy="0"/>
          <a:chOff x="0" y="0"/>
          <a:chExt cx="0" cy="0"/>
        </a:xfrm>
      </p:grpSpPr>
      <p:sp>
        <p:nvSpPr>
          <p:cNvPr id="36" name="Google Shape;3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7" name="Google Shape;3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8" name="Google Shape;3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5" name="Shape 65"/>
        <p:cNvGrpSpPr/>
        <p:nvPr/>
      </p:nvGrpSpPr>
      <p:grpSpPr>
        <a:xfrm>
          <a:off x="0" y="0"/>
          <a:ext cx="0" cy="0"/>
          <a:chOff x="0" y="0"/>
          <a:chExt cx="0" cy="0"/>
        </a:xfrm>
      </p:grpSpPr>
      <p:sp>
        <p:nvSpPr>
          <p:cNvPr id="66" name="Google Shape;6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7" name="Google Shape;67;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8" name="Google Shape;6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8.png"/><Relationship Id="rId5" Type="http://schemas.openxmlformats.org/officeDocument/2006/relationships/hyperlink" Target="https://unsplash.com/es/fotos/cFFEeHNZEq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8.png"/><Relationship Id="rId5" Type="http://schemas.openxmlformats.org/officeDocument/2006/relationships/hyperlink" Target="https://unsplash.com/es/fotos/cFFEeHNZEqw"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8.png"/><Relationship Id="rId5" Type="http://schemas.openxmlformats.org/officeDocument/2006/relationships/hyperlink" Target="https://unsplash.com/es/fotos/cFFEeHNZEq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hyperlink" Target="https://unsplash.com/es/fotos/cFFEeHNZEq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107" name="Google Shape;107;p1"/>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108" name="Google Shape;108;p1"/>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pic>
        <p:nvPicPr>
          <p:cNvPr id="109" name="Google Shape;109;p1"/>
          <p:cNvPicPr preferRelativeResize="0"/>
          <p:nvPr/>
        </p:nvPicPr>
        <p:blipFill rotWithShape="1">
          <a:blip r:embed="rId4">
            <a:alphaModFix/>
          </a:blip>
          <a:srcRect b="0" l="0" r="0" t="0"/>
          <a:stretch/>
        </p:blipFill>
        <p:spPr>
          <a:xfrm>
            <a:off x="2662988" y="3567300"/>
            <a:ext cx="3818026" cy="15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g39b81d73310_0_0"/>
          <p:cNvPicPr preferRelativeResize="0"/>
          <p:nvPr/>
        </p:nvPicPr>
        <p:blipFill rotWithShape="1">
          <a:blip r:embed="rId3">
            <a:alphaModFix/>
          </a:blip>
          <a:srcRect b="0" l="0" r="0" t="0"/>
          <a:stretch/>
        </p:blipFill>
        <p:spPr>
          <a:xfrm>
            <a:off x="5716919" y="-6775"/>
            <a:ext cx="3428163" cy="5143501"/>
          </a:xfrm>
          <a:prstGeom prst="rect">
            <a:avLst/>
          </a:prstGeom>
          <a:noFill/>
          <a:ln>
            <a:noFill/>
          </a:ln>
        </p:spPr>
      </p:pic>
      <p:sp>
        <p:nvSpPr>
          <p:cNvPr id="192" name="Google Shape;192;g39b81d73310_0_0"/>
          <p:cNvSpPr txBox="1"/>
          <p:nvPr/>
        </p:nvSpPr>
        <p:spPr>
          <a:xfrm>
            <a:off x="438350" y="1569200"/>
            <a:ext cx="4753200" cy="3438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s" sz="1300">
                <a:solidFill>
                  <a:schemeClr val="dk1"/>
                </a:solidFill>
                <a:latin typeface="DM Sans"/>
                <a:ea typeface="DM Sans"/>
                <a:cs typeface="DM Sans"/>
                <a:sym typeface="DM Sans"/>
              </a:rPr>
              <a:t>En el contexto del desarrollo web, </a:t>
            </a:r>
            <a:r>
              <a:rPr b="1" lang="es" sz="1300">
                <a:solidFill>
                  <a:schemeClr val="dk1"/>
                </a:solidFill>
                <a:latin typeface="DM Sans"/>
                <a:ea typeface="DM Sans"/>
                <a:cs typeface="DM Sans"/>
                <a:sym typeface="DM Sans"/>
              </a:rPr>
              <a:t>KYC</a:t>
            </a:r>
            <a:r>
              <a:rPr lang="es" sz="1300">
                <a:solidFill>
                  <a:schemeClr val="dk1"/>
                </a:solidFill>
                <a:latin typeface="DM Sans"/>
                <a:ea typeface="DM Sans"/>
                <a:cs typeface="DM Sans"/>
                <a:sym typeface="DM Sans"/>
              </a:rPr>
              <a:t> puede entenderse como </a:t>
            </a:r>
            <a:r>
              <a:rPr b="1" lang="es" sz="1300">
                <a:solidFill>
                  <a:schemeClr val="dk1"/>
                </a:solidFill>
                <a:latin typeface="DM Sans"/>
                <a:ea typeface="DM Sans"/>
                <a:cs typeface="DM Sans"/>
                <a:sym typeface="DM Sans"/>
              </a:rPr>
              <a:t>“Know Your Customer” o “Conocé a tu cliente”</a:t>
            </a:r>
            <a:r>
              <a:rPr lang="es" sz="1300">
                <a:solidFill>
                  <a:schemeClr val="dk1"/>
                </a:solidFill>
                <a:latin typeface="DM Sans"/>
                <a:ea typeface="DM Sans"/>
                <a:cs typeface="DM Sans"/>
                <a:sym typeface="DM Sans"/>
              </a:rPr>
              <a:t>, pero aplicado desde una mirada práctica y de diseño, </a:t>
            </a:r>
            <a:r>
              <a:rPr b="1" lang="es" sz="1300">
                <a:solidFill>
                  <a:schemeClr val="dk1"/>
                </a:solidFill>
                <a:latin typeface="DM Sans"/>
                <a:ea typeface="DM Sans"/>
                <a:cs typeface="DM Sans"/>
                <a:sym typeface="DM Sans"/>
              </a:rPr>
              <a:t>no legal o bancaria</a:t>
            </a:r>
            <a:r>
              <a:rPr lang="es" sz="1300">
                <a:solidFill>
                  <a:schemeClr val="dk1"/>
                </a:solidFill>
                <a:latin typeface="DM Sans"/>
                <a:ea typeface="DM Sans"/>
                <a:cs typeface="DM Sans"/>
                <a:sym typeface="DM Sans"/>
              </a:rPr>
              <a:t>.</a:t>
            </a:r>
            <a:endParaRPr sz="1300">
              <a:solidFill>
                <a:schemeClr val="dk1"/>
              </a:solidFill>
              <a:latin typeface="DM Sans"/>
              <a:ea typeface="DM Sans"/>
              <a:cs typeface="DM Sans"/>
              <a:sym typeface="DM Sans"/>
            </a:endParaRPr>
          </a:p>
          <a:p>
            <a:pPr indent="0" lvl="0" marL="457200" rtl="0" algn="l">
              <a:lnSpc>
                <a:spcPct val="115000"/>
              </a:lnSpc>
              <a:spcBef>
                <a:spcPts val="1200"/>
              </a:spcBef>
              <a:spcAft>
                <a:spcPts val="0"/>
              </a:spcAft>
              <a:buNone/>
            </a:pPr>
            <a:r>
              <a:rPr lang="es" sz="1300">
                <a:solidFill>
                  <a:schemeClr val="dk1"/>
                </a:solidFill>
                <a:latin typeface="DM Sans"/>
                <a:ea typeface="DM Sans"/>
                <a:cs typeface="DM Sans"/>
                <a:sym typeface="DM Sans"/>
              </a:rPr>
              <a:t>Cuando hablamos de KYC en este curso, nos referimos al proceso de </a:t>
            </a:r>
            <a:r>
              <a:rPr b="1" lang="es" sz="1300">
                <a:solidFill>
                  <a:schemeClr val="dk1"/>
                </a:solidFill>
                <a:latin typeface="DM Sans"/>
                <a:ea typeface="DM Sans"/>
                <a:cs typeface="DM Sans"/>
                <a:sym typeface="DM Sans"/>
              </a:rPr>
              <a:t>comprender quién es el cliente o usuario final</a:t>
            </a:r>
            <a:r>
              <a:rPr lang="es" sz="1300">
                <a:solidFill>
                  <a:schemeClr val="dk1"/>
                </a:solidFill>
                <a:latin typeface="DM Sans"/>
                <a:ea typeface="DM Sans"/>
                <a:cs typeface="DM Sans"/>
                <a:sym typeface="DM Sans"/>
              </a:rPr>
              <a:t>, </a:t>
            </a:r>
            <a:r>
              <a:rPr b="1" lang="es" sz="1300">
                <a:solidFill>
                  <a:schemeClr val="dk1"/>
                </a:solidFill>
                <a:latin typeface="DM Sans"/>
                <a:ea typeface="DM Sans"/>
                <a:cs typeface="DM Sans"/>
                <a:sym typeface="DM Sans"/>
              </a:rPr>
              <a:t>qué necesita</a:t>
            </a:r>
            <a:r>
              <a:rPr lang="es" sz="1300">
                <a:solidFill>
                  <a:schemeClr val="dk1"/>
                </a:solidFill>
                <a:latin typeface="DM Sans"/>
                <a:ea typeface="DM Sans"/>
                <a:cs typeface="DM Sans"/>
                <a:sym typeface="DM Sans"/>
              </a:rPr>
              <a:t> y </a:t>
            </a:r>
            <a:r>
              <a:rPr b="1" lang="es" sz="1300">
                <a:solidFill>
                  <a:schemeClr val="dk1"/>
                </a:solidFill>
                <a:latin typeface="DM Sans"/>
                <a:ea typeface="DM Sans"/>
                <a:cs typeface="DM Sans"/>
                <a:sym typeface="DM Sans"/>
              </a:rPr>
              <a:t>qué espera del proyecto web</a:t>
            </a:r>
            <a:r>
              <a:rPr lang="es" sz="1300">
                <a:solidFill>
                  <a:schemeClr val="dk1"/>
                </a:solidFill>
                <a:latin typeface="DM Sans"/>
                <a:ea typeface="DM Sans"/>
                <a:cs typeface="DM Sans"/>
                <a:sym typeface="DM Sans"/>
              </a:rPr>
              <a:t>. Esta información es clave antes de comenzar cualquier desarrollo, ya que permite definir correctamente los requerimientos, estimar tiempos, elaborar un presupuesto y crear una propuesta alineada con los objetivos del cliente.</a:t>
            </a:r>
            <a:endParaRPr sz="1300">
              <a:solidFill>
                <a:schemeClr val="dk1"/>
              </a:solidFill>
              <a:latin typeface="DM Sans"/>
              <a:ea typeface="DM Sans"/>
              <a:cs typeface="DM Sans"/>
              <a:sym typeface="DM Sans"/>
            </a:endParaRPr>
          </a:p>
          <a:p>
            <a:pPr indent="0" lvl="0" marL="457200" marR="0" rtl="0" algn="l">
              <a:lnSpc>
                <a:spcPct val="100000"/>
              </a:lnSpc>
              <a:spcBef>
                <a:spcPts val="1200"/>
              </a:spcBef>
              <a:spcAft>
                <a:spcPts val="0"/>
              </a:spcAft>
              <a:buNone/>
            </a:pPr>
            <a:r>
              <a:t/>
            </a:r>
            <a:endParaRPr sz="1200">
              <a:solidFill>
                <a:schemeClr val="dk1"/>
              </a:solidFill>
              <a:latin typeface="DM Sans"/>
              <a:ea typeface="DM Sans"/>
              <a:cs typeface="DM Sans"/>
              <a:sym typeface="DM Sans"/>
            </a:endParaRPr>
          </a:p>
        </p:txBody>
      </p:sp>
      <p:sp>
        <p:nvSpPr>
          <p:cNvPr id="193" name="Google Shape;193;g39b81d73310_0_0"/>
          <p:cNvSpPr txBox="1"/>
          <p:nvPr/>
        </p:nvSpPr>
        <p:spPr>
          <a:xfrm>
            <a:off x="204350" y="119575"/>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 Conociendo a tu Cliente </a:t>
            </a:r>
            <a:endParaRPr b="1" i="0" sz="4000" u="none" cap="none" strike="noStrike">
              <a:solidFill>
                <a:schemeClr val="dk1"/>
              </a:solidFill>
              <a:latin typeface="DM Sans"/>
              <a:ea typeface="DM Sans"/>
              <a:cs typeface="DM Sans"/>
              <a:sym typeface="DM Sans"/>
            </a:endParaRPr>
          </a:p>
        </p:txBody>
      </p:sp>
      <p:pic>
        <p:nvPicPr>
          <p:cNvPr id="194" name="Google Shape;194;g39b81d73310_0_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95" name="Google Shape;195;g39b81d73310_0_0"/>
          <p:cNvSpPr txBox="1"/>
          <p:nvPr/>
        </p:nvSpPr>
        <p:spPr>
          <a:xfrm>
            <a:off x="501450" y="4649063"/>
            <a:ext cx="663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de la imagen: </a:t>
            </a:r>
            <a:r>
              <a:rPr b="0" i="0" lang="es" sz="1100" u="sng" cap="none" strike="noStrike">
                <a:solidFill>
                  <a:schemeClr val="hlink"/>
                </a:solidFill>
                <a:latin typeface="DM Sans"/>
                <a:ea typeface="DM Sans"/>
                <a:cs typeface="DM Sans"/>
                <a:sym typeface="DM Sans"/>
                <a:hlinkClick r:id="rId5"/>
              </a:rPr>
              <a:t>Kevin Canlas</a:t>
            </a:r>
            <a:endParaRPr b="0" i="0" sz="1100" u="none" cap="none" strike="noStrike">
              <a:solidFill>
                <a:schemeClr val="dk2"/>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g39b81d73310_0_14"/>
          <p:cNvPicPr preferRelativeResize="0"/>
          <p:nvPr/>
        </p:nvPicPr>
        <p:blipFill rotWithShape="1">
          <a:blip r:embed="rId3">
            <a:alphaModFix/>
          </a:blip>
          <a:srcRect b="0" l="0" r="0" t="0"/>
          <a:stretch/>
        </p:blipFill>
        <p:spPr>
          <a:xfrm>
            <a:off x="5716919" y="-6775"/>
            <a:ext cx="3428163" cy="5143501"/>
          </a:xfrm>
          <a:prstGeom prst="rect">
            <a:avLst/>
          </a:prstGeom>
          <a:noFill/>
          <a:ln>
            <a:noFill/>
          </a:ln>
        </p:spPr>
      </p:pic>
      <p:sp>
        <p:nvSpPr>
          <p:cNvPr id="201" name="Google Shape;201;g39b81d73310_0_14"/>
          <p:cNvSpPr txBox="1"/>
          <p:nvPr/>
        </p:nvSpPr>
        <p:spPr>
          <a:xfrm>
            <a:off x="438350" y="1569200"/>
            <a:ext cx="4753200" cy="30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s" sz="1300">
                <a:solidFill>
                  <a:schemeClr val="dk1"/>
                </a:solidFill>
                <a:latin typeface="DM Sans"/>
                <a:ea typeface="DM Sans"/>
                <a:cs typeface="DM Sans"/>
                <a:sym typeface="DM Sans"/>
              </a:rPr>
              <a:t>🔍 ¿Por qué es importante?</a:t>
            </a:r>
            <a:endParaRPr b="1" sz="130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es" sz="1300">
                <a:solidFill>
                  <a:schemeClr val="dk1"/>
                </a:solidFill>
                <a:latin typeface="DM Sans"/>
                <a:ea typeface="DM Sans"/>
                <a:cs typeface="DM Sans"/>
                <a:sym typeface="DM Sans"/>
              </a:rPr>
              <a:t>Porque conocer bien al cliente evita malentendidos y retrabajos. Permite que el producto final:</a:t>
            </a:r>
            <a:endParaRPr sz="1300">
              <a:solidFill>
                <a:schemeClr val="dk1"/>
              </a:solidFill>
              <a:latin typeface="DM Sans"/>
              <a:ea typeface="DM Sans"/>
              <a:cs typeface="DM Sans"/>
              <a:sym typeface="DM Sans"/>
            </a:endParaRPr>
          </a:p>
          <a:p>
            <a:pPr indent="-311150" lvl="0" marL="457200" rtl="0" algn="l">
              <a:lnSpc>
                <a:spcPct val="115000"/>
              </a:lnSpc>
              <a:spcBef>
                <a:spcPts val="1200"/>
              </a:spcBef>
              <a:spcAft>
                <a:spcPts val="0"/>
              </a:spcAft>
              <a:buClr>
                <a:schemeClr val="dk1"/>
              </a:buClr>
              <a:buSzPts val="1300"/>
              <a:buChar char="●"/>
            </a:pPr>
            <a:r>
              <a:rPr lang="es" sz="1300">
                <a:solidFill>
                  <a:schemeClr val="dk1"/>
                </a:solidFill>
                <a:latin typeface="DM Sans"/>
                <a:ea typeface="DM Sans"/>
                <a:cs typeface="DM Sans"/>
                <a:sym typeface="DM Sans"/>
              </a:rPr>
              <a:t>Cumpla con las </a:t>
            </a:r>
            <a:r>
              <a:rPr b="1" lang="es" sz="1300">
                <a:solidFill>
                  <a:schemeClr val="dk1"/>
                </a:solidFill>
                <a:latin typeface="DM Sans"/>
                <a:ea typeface="DM Sans"/>
                <a:cs typeface="DM Sans"/>
                <a:sym typeface="DM Sans"/>
              </a:rPr>
              <a:t>necesidades reales del usuario</a:t>
            </a:r>
            <a:r>
              <a:rPr lang="es" sz="1300">
                <a:solidFill>
                  <a:schemeClr val="dk1"/>
                </a:solidFill>
                <a:latin typeface="DM Sans"/>
                <a:ea typeface="DM Sans"/>
                <a:cs typeface="DM Sans"/>
                <a:sym typeface="DM Sans"/>
              </a:rPr>
              <a:t>.</a:t>
            </a:r>
            <a:br>
              <a:rPr lang="es" sz="1300">
                <a:solidFill>
                  <a:schemeClr val="dk1"/>
                </a:solidFill>
                <a:latin typeface="DM Sans"/>
                <a:ea typeface="DM Sans"/>
                <a:cs typeface="DM Sans"/>
                <a:sym typeface="DM Sans"/>
              </a:rPr>
            </a:b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Char char="●"/>
            </a:pPr>
            <a:r>
              <a:rPr lang="es" sz="1300">
                <a:solidFill>
                  <a:schemeClr val="dk1"/>
                </a:solidFill>
                <a:latin typeface="DM Sans"/>
                <a:ea typeface="DM Sans"/>
                <a:cs typeface="DM Sans"/>
                <a:sym typeface="DM Sans"/>
              </a:rPr>
              <a:t>Sea </a:t>
            </a:r>
            <a:r>
              <a:rPr b="1" lang="es" sz="1300">
                <a:solidFill>
                  <a:schemeClr val="dk1"/>
                </a:solidFill>
                <a:latin typeface="DM Sans"/>
                <a:ea typeface="DM Sans"/>
                <a:cs typeface="DM Sans"/>
                <a:sym typeface="DM Sans"/>
              </a:rPr>
              <a:t>viable dentro del presupuesto y los plazos acordados</a:t>
            </a:r>
            <a:r>
              <a:rPr lang="es" sz="1300">
                <a:solidFill>
                  <a:schemeClr val="dk1"/>
                </a:solidFill>
                <a:latin typeface="DM Sans"/>
                <a:ea typeface="DM Sans"/>
                <a:cs typeface="DM Sans"/>
                <a:sym typeface="DM Sans"/>
              </a:rPr>
              <a:t>.</a:t>
            </a:r>
            <a:br>
              <a:rPr lang="es" sz="1300">
                <a:solidFill>
                  <a:schemeClr val="dk1"/>
                </a:solidFill>
                <a:latin typeface="DM Sans"/>
                <a:ea typeface="DM Sans"/>
                <a:cs typeface="DM Sans"/>
                <a:sym typeface="DM Sans"/>
              </a:rPr>
            </a:b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Char char="●"/>
            </a:pPr>
            <a:r>
              <a:rPr lang="es" sz="1300">
                <a:solidFill>
                  <a:schemeClr val="dk1"/>
                </a:solidFill>
                <a:latin typeface="DM Sans"/>
                <a:ea typeface="DM Sans"/>
                <a:cs typeface="DM Sans"/>
                <a:sym typeface="DM Sans"/>
              </a:rPr>
              <a:t>Refleje correctamente la </a:t>
            </a:r>
            <a:r>
              <a:rPr b="1" lang="es" sz="1300">
                <a:solidFill>
                  <a:schemeClr val="dk1"/>
                </a:solidFill>
                <a:latin typeface="DM Sans"/>
                <a:ea typeface="DM Sans"/>
                <a:cs typeface="DM Sans"/>
                <a:sym typeface="DM Sans"/>
              </a:rPr>
              <a:t>identidad visual y funcional</a:t>
            </a:r>
            <a:r>
              <a:rPr lang="es" sz="1300">
                <a:solidFill>
                  <a:schemeClr val="dk1"/>
                </a:solidFill>
                <a:latin typeface="DM Sans"/>
                <a:ea typeface="DM Sans"/>
                <a:cs typeface="DM Sans"/>
                <a:sym typeface="DM Sans"/>
              </a:rPr>
              <a:t> del negocio.</a:t>
            </a:r>
            <a:br>
              <a:rPr lang="es" sz="1300">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p:txBody>
      </p:sp>
      <p:sp>
        <p:nvSpPr>
          <p:cNvPr id="202" name="Google Shape;202;g39b81d73310_0_14"/>
          <p:cNvSpPr txBox="1"/>
          <p:nvPr/>
        </p:nvSpPr>
        <p:spPr>
          <a:xfrm>
            <a:off x="204350" y="119575"/>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 Conociendo a tu Cliente </a:t>
            </a:r>
            <a:endParaRPr b="1" i="0" sz="4000" u="none" cap="none" strike="noStrike">
              <a:solidFill>
                <a:schemeClr val="dk1"/>
              </a:solidFill>
              <a:latin typeface="DM Sans"/>
              <a:ea typeface="DM Sans"/>
              <a:cs typeface="DM Sans"/>
              <a:sym typeface="DM Sans"/>
            </a:endParaRPr>
          </a:p>
        </p:txBody>
      </p:sp>
      <p:pic>
        <p:nvPicPr>
          <p:cNvPr id="203" name="Google Shape;203;g39b81d73310_0_1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204" name="Google Shape;204;g39b81d73310_0_14"/>
          <p:cNvSpPr txBox="1"/>
          <p:nvPr/>
        </p:nvSpPr>
        <p:spPr>
          <a:xfrm>
            <a:off x="501450" y="4649063"/>
            <a:ext cx="663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de la imagen: </a:t>
            </a:r>
            <a:r>
              <a:rPr b="0" i="0" lang="es" sz="1100" u="sng" cap="none" strike="noStrike">
                <a:solidFill>
                  <a:schemeClr val="hlink"/>
                </a:solidFill>
                <a:latin typeface="DM Sans"/>
                <a:ea typeface="DM Sans"/>
                <a:cs typeface="DM Sans"/>
                <a:sym typeface="DM Sans"/>
                <a:hlinkClick r:id="rId5"/>
              </a:rPr>
              <a:t>Kevin Canlas</a:t>
            </a:r>
            <a:endParaRPr b="0" i="0" sz="1100" u="none" cap="none" strike="noStrike">
              <a:solidFill>
                <a:schemeClr val="dk2"/>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39b81d73310_0_23"/>
          <p:cNvPicPr preferRelativeResize="0"/>
          <p:nvPr/>
        </p:nvPicPr>
        <p:blipFill rotWithShape="1">
          <a:blip r:embed="rId3">
            <a:alphaModFix/>
          </a:blip>
          <a:srcRect b="0" l="0" r="0" t="0"/>
          <a:stretch/>
        </p:blipFill>
        <p:spPr>
          <a:xfrm>
            <a:off x="5716919" y="-6775"/>
            <a:ext cx="3428163" cy="5143501"/>
          </a:xfrm>
          <a:prstGeom prst="rect">
            <a:avLst/>
          </a:prstGeom>
          <a:noFill/>
          <a:ln>
            <a:noFill/>
          </a:ln>
        </p:spPr>
      </p:pic>
      <p:sp>
        <p:nvSpPr>
          <p:cNvPr id="210" name="Google Shape;210;g39b81d73310_0_23"/>
          <p:cNvSpPr txBox="1"/>
          <p:nvPr/>
        </p:nvSpPr>
        <p:spPr>
          <a:xfrm>
            <a:off x="376275" y="1333475"/>
            <a:ext cx="4753200" cy="366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 sz="1100">
                <a:solidFill>
                  <a:schemeClr val="dk1"/>
                </a:solidFill>
                <a:latin typeface="DM Sans"/>
                <a:ea typeface="DM Sans"/>
                <a:cs typeface="DM Sans"/>
                <a:sym typeface="DM Sans"/>
              </a:rPr>
              <a:t>🧩 Qué información se busca en esta etapa</a:t>
            </a:r>
            <a:endParaRPr b="1" sz="1100">
              <a:solidFill>
                <a:schemeClr val="dk1"/>
              </a:solidFill>
              <a:latin typeface="DM Sans"/>
              <a:ea typeface="DM Sans"/>
              <a:cs typeface="DM Sans"/>
              <a:sym typeface="DM Sans"/>
            </a:endParaRPr>
          </a:p>
          <a:p>
            <a:pPr indent="-298450" lvl="0" marL="457200" rtl="0" algn="l">
              <a:lnSpc>
                <a:spcPct val="115000"/>
              </a:lnSpc>
              <a:spcBef>
                <a:spcPts val="1200"/>
              </a:spcBef>
              <a:spcAft>
                <a:spcPts val="0"/>
              </a:spcAft>
              <a:buClr>
                <a:schemeClr val="dk1"/>
              </a:buClr>
              <a:buSzPts val="1100"/>
              <a:buChar char="●"/>
            </a:pPr>
            <a:r>
              <a:rPr b="1" lang="es" sz="1100">
                <a:solidFill>
                  <a:schemeClr val="dk1"/>
                </a:solidFill>
                <a:latin typeface="DM Sans"/>
                <a:ea typeface="DM Sans"/>
                <a:cs typeface="DM Sans"/>
                <a:sym typeface="DM Sans"/>
              </a:rPr>
              <a:t>Objetivo del sitio</a:t>
            </a:r>
            <a:r>
              <a:rPr lang="es" sz="1100">
                <a:solidFill>
                  <a:schemeClr val="dk1"/>
                </a:solidFill>
                <a:latin typeface="DM Sans"/>
                <a:ea typeface="DM Sans"/>
                <a:cs typeface="DM Sans"/>
                <a:sym typeface="DM Sans"/>
              </a:rPr>
              <a:t>: qué desea lograr (vender, informar, captar clientes, posicionar marca, etc.).</a:t>
            </a:r>
            <a:br>
              <a:rPr lang="es" sz="1100">
                <a:solidFill>
                  <a:schemeClr val="dk1"/>
                </a:solidFill>
                <a:latin typeface="DM Sans"/>
                <a:ea typeface="DM Sans"/>
                <a:cs typeface="DM Sans"/>
                <a:sym typeface="DM Sans"/>
              </a:rPr>
            </a:br>
            <a:endParaRPr sz="1100">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Char char="●"/>
            </a:pPr>
            <a:r>
              <a:rPr b="1" lang="es" sz="1100">
                <a:solidFill>
                  <a:schemeClr val="dk1"/>
                </a:solidFill>
                <a:latin typeface="DM Sans"/>
                <a:ea typeface="DM Sans"/>
                <a:cs typeface="DM Sans"/>
                <a:sym typeface="DM Sans"/>
              </a:rPr>
              <a:t>Público objetivo</a:t>
            </a:r>
            <a:r>
              <a:rPr lang="es" sz="1100">
                <a:solidFill>
                  <a:schemeClr val="dk1"/>
                </a:solidFill>
                <a:latin typeface="DM Sans"/>
                <a:ea typeface="DM Sans"/>
                <a:cs typeface="DM Sans"/>
                <a:sym typeface="DM Sans"/>
              </a:rPr>
              <a:t>: a quién está dirigido el sitio.</a:t>
            </a:r>
            <a:br>
              <a:rPr lang="es" sz="1100">
                <a:solidFill>
                  <a:schemeClr val="dk1"/>
                </a:solidFill>
                <a:latin typeface="DM Sans"/>
                <a:ea typeface="DM Sans"/>
                <a:cs typeface="DM Sans"/>
                <a:sym typeface="DM Sans"/>
              </a:rPr>
            </a:br>
            <a:endParaRPr sz="1100">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Char char="●"/>
            </a:pPr>
            <a:r>
              <a:rPr b="1" lang="es" sz="1100">
                <a:solidFill>
                  <a:schemeClr val="dk1"/>
                </a:solidFill>
                <a:latin typeface="DM Sans"/>
                <a:ea typeface="DM Sans"/>
                <a:cs typeface="DM Sans"/>
                <a:sym typeface="DM Sans"/>
              </a:rPr>
              <a:t>Estilo visual y tono de comunicación</a:t>
            </a:r>
            <a:r>
              <a:rPr lang="es" sz="1100">
                <a:solidFill>
                  <a:schemeClr val="dk1"/>
                </a:solidFill>
                <a:latin typeface="DM Sans"/>
                <a:ea typeface="DM Sans"/>
                <a:cs typeface="DM Sans"/>
                <a:sym typeface="DM Sans"/>
              </a:rPr>
              <a:t>: colores, tipografías, personalidad de la marca.</a:t>
            </a:r>
            <a:br>
              <a:rPr lang="es" sz="1100">
                <a:solidFill>
                  <a:schemeClr val="dk1"/>
                </a:solidFill>
                <a:latin typeface="DM Sans"/>
                <a:ea typeface="DM Sans"/>
                <a:cs typeface="DM Sans"/>
                <a:sym typeface="DM Sans"/>
              </a:rPr>
            </a:br>
            <a:endParaRPr sz="1100">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Char char="●"/>
            </a:pPr>
            <a:r>
              <a:rPr b="1" lang="es" sz="1100">
                <a:solidFill>
                  <a:schemeClr val="dk1"/>
                </a:solidFill>
                <a:latin typeface="DM Sans"/>
                <a:ea typeface="DM Sans"/>
                <a:cs typeface="DM Sans"/>
                <a:sym typeface="DM Sans"/>
              </a:rPr>
              <a:t>Competencia</a:t>
            </a:r>
            <a:r>
              <a:rPr lang="es" sz="1100">
                <a:solidFill>
                  <a:schemeClr val="dk1"/>
                </a:solidFill>
                <a:latin typeface="DM Sans"/>
                <a:ea typeface="DM Sans"/>
                <a:cs typeface="DM Sans"/>
                <a:sym typeface="DM Sans"/>
              </a:rPr>
              <a:t>: qué hacen otros en el mismo rubro.</a:t>
            </a:r>
            <a:br>
              <a:rPr lang="es" sz="1100">
                <a:solidFill>
                  <a:schemeClr val="dk1"/>
                </a:solidFill>
                <a:latin typeface="DM Sans"/>
                <a:ea typeface="DM Sans"/>
                <a:cs typeface="DM Sans"/>
                <a:sym typeface="DM Sans"/>
              </a:rPr>
            </a:br>
            <a:endParaRPr sz="1100">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Char char="●"/>
            </a:pPr>
            <a:r>
              <a:rPr b="1" lang="es" sz="1100">
                <a:solidFill>
                  <a:schemeClr val="dk1"/>
                </a:solidFill>
                <a:latin typeface="DM Sans"/>
                <a:ea typeface="DM Sans"/>
                <a:cs typeface="DM Sans"/>
                <a:sym typeface="DM Sans"/>
              </a:rPr>
              <a:t>Funcionalidades deseadas</a:t>
            </a:r>
            <a:r>
              <a:rPr lang="es" sz="1100">
                <a:solidFill>
                  <a:schemeClr val="dk1"/>
                </a:solidFill>
                <a:latin typeface="DM Sans"/>
                <a:ea typeface="DM Sans"/>
                <a:cs typeface="DM Sans"/>
                <a:sym typeface="DM Sans"/>
              </a:rPr>
              <a:t>: formularios, carrito, blog, animaciones, etc.</a:t>
            </a:r>
            <a:br>
              <a:rPr lang="es" sz="1100">
                <a:solidFill>
                  <a:schemeClr val="dk1"/>
                </a:solidFill>
                <a:latin typeface="DM Sans"/>
                <a:ea typeface="DM Sans"/>
                <a:cs typeface="DM Sans"/>
                <a:sym typeface="DM Sans"/>
              </a:rPr>
            </a:br>
            <a:endParaRPr sz="1100">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Char char="●"/>
            </a:pPr>
            <a:r>
              <a:rPr b="1" lang="es" sz="1100">
                <a:solidFill>
                  <a:schemeClr val="dk1"/>
                </a:solidFill>
                <a:latin typeface="DM Sans"/>
                <a:ea typeface="DM Sans"/>
                <a:cs typeface="DM Sans"/>
                <a:sym typeface="DM Sans"/>
              </a:rPr>
              <a:t>Presupuesto y plazos estimados</a:t>
            </a:r>
            <a:r>
              <a:rPr lang="es" sz="1100">
                <a:solidFill>
                  <a:schemeClr val="dk1"/>
                </a:solidFill>
                <a:latin typeface="DM Sans"/>
                <a:ea typeface="DM Sans"/>
                <a:cs typeface="DM Sans"/>
                <a:sym typeface="DM Sans"/>
              </a:rPr>
              <a:t>: ayuda a dimensionar el proyecto.</a:t>
            </a:r>
            <a:br>
              <a:rPr lang="es" sz="1300">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p:txBody>
      </p:sp>
      <p:sp>
        <p:nvSpPr>
          <p:cNvPr id="211" name="Google Shape;211;g39b81d73310_0_23"/>
          <p:cNvSpPr txBox="1"/>
          <p:nvPr/>
        </p:nvSpPr>
        <p:spPr>
          <a:xfrm>
            <a:off x="204350" y="119575"/>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 Conociendo a tu Cliente </a:t>
            </a:r>
            <a:endParaRPr b="1" i="0" sz="4000" u="none" cap="none" strike="noStrike">
              <a:solidFill>
                <a:schemeClr val="dk1"/>
              </a:solidFill>
              <a:latin typeface="DM Sans"/>
              <a:ea typeface="DM Sans"/>
              <a:cs typeface="DM Sans"/>
              <a:sym typeface="DM Sans"/>
            </a:endParaRPr>
          </a:p>
        </p:txBody>
      </p:sp>
      <p:pic>
        <p:nvPicPr>
          <p:cNvPr id="212" name="Google Shape;212;g39b81d73310_0_2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213" name="Google Shape;213;g39b81d73310_0_23"/>
          <p:cNvSpPr txBox="1"/>
          <p:nvPr/>
        </p:nvSpPr>
        <p:spPr>
          <a:xfrm>
            <a:off x="501450" y="4649063"/>
            <a:ext cx="663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de la imagen: </a:t>
            </a:r>
            <a:r>
              <a:rPr b="0" i="0" lang="es" sz="1100" u="sng" cap="none" strike="noStrike">
                <a:solidFill>
                  <a:schemeClr val="hlink"/>
                </a:solidFill>
                <a:latin typeface="DM Sans"/>
                <a:ea typeface="DM Sans"/>
                <a:cs typeface="DM Sans"/>
                <a:sym typeface="DM Sans"/>
                <a:hlinkClick r:id="rId5"/>
              </a:rPr>
              <a:t>Kevin Canlas</a:t>
            </a:r>
            <a:endParaRPr b="0" i="0" sz="1100" u="none" cap="none" strike="noStrike">
              <a:solidFill>
                <a:schemeClr val="dk2"/>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4"/>
          <p:cNvSpPr/>
          <p:nvPr/>
        </p:nvSpPr>
        <p:spPr>
          <a:xfrm>
            <a:off x="4202556" y="994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Negociando con el cliente</a:t>
            </a:r>
            <a:endParaRPr b="1" i="0" sz="4000" u="none" cap="none" strike="noStrike">
              <a:solidFill>
                <a:schemeClr val="dk1"/>
              </a:solidFill>
              <a:highlight>
                <a:srgbClr val="EAFF6A"/>
              </a:highlight>
              <a:latin typeface="DM Sans"/>
              <a:ea typeface="DM Sans"/>
              <a:cs typeface="DM Sans"/>
              <a:sym typeface="DM Sans"/>
            </a:endParaRPr>
          </a:p>
        </p:txBody>
      </p:sp>
      <p:sp>
        <p:nvSpPr>
          <p:cNvPr id="220" name="Google Shape;220;p1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20 minutos </a:t>
            </a:r>
            <a:endParaRPr b="1" i="0" sz="2000" u="none" cap="none" strike="noStrike">
              <a:solidFill>
                <a:schemeClr val="dk2"/>
              </a:solidFill>
              <a:latin typeface="DM Sans"/>
              <a:ea typeface="DM Sans"/>
              <a:cs typeface="DM Sans"/>
              <a:sym typeface="DM Sans"/>
            </a:endParaRPr>
          </a:p>
        </p:txBody>
      </p:sp>
      <p:sp>
        <p:nvSpPr>
          <p:cNvPr id="221" name="Google Shape;221;p14"/>
          <p:cNvSpPr txBox="1"/>
          <p:nvPr/>
        </p:nvSpPr>
        <p:spPr>
          <a:xfrm>
            <a:off x="987300" y="32182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Breve descripción de ser necesaria</a:t>
            </a:r>
            <a:endParaRPr b="0" i="0" sz="2000" u="none" cap="none" strike="noStrike">
              <a:solidFill>
                <a:schemeClr val="dk2"/>
              </a:solidFill>
              <a:latin typeface="DM Sans"/>
              <a:ea typeface="DM Sans"/>
              <a:cs typeface="DM Sans"/>
              <a:sym typeface="DM Sans"/>
            </a:endParaRPr>
          </a:p>
        </p:txBody>
      </p:sp>
      <p:grpSp>
        <p:nvGrpSpPr>
          <p:cNvPr id="222" name="Google Shape;222;p14"/>
          <p:cNvGrpSpPr/>
          <p:nvPr/>
        </p:nvGrpSpPr>
        <p:grpSpPr>
          <a:xfrm>
            <a:off x="0" y="-7400"/>
            <a:ext cx="9143925" cy="44400"/>
            <a:chOff x="0" y="-7400"/>
            <a:chExt cx="9143925" cy="44400"/>
          </a:xfrm>
        </p:grpSpPr>
        <p:sp>
          <p:nvSpPr>
            <p:cNvPr id="223" name="Google Shape;223;p14"/>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224" name="Google Shape;224;p14"/>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pic>
        <p:nvPicPr>
          <p:cNvPr id="225" name="Google Shape;225;p14" title="ícono de actividad colaborativa"/>
          <p:cNvPicPr preferRelativeResize="0"/>
          <p:nvPr/>
        </p:nvPicPr>
        <p:blipFill rotWithShape="1">
          <a:blip r:embed="rId3">
            <a:alphaModFix/>
          </a:blip>
          <a:srcRect b="0" l="0" r="0" t="0"/>
          <a:stretch/>
        </p:blipFill>
        <p:spPr>
          <a:xfrm>
            <a:off x="4345638" y="1137297"/>
            <a:ext cx="452650" cy="452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3"/>
          <p:cNvSpPr txBox="1"/>
          <p:nvPr/>
        </p:nvSpPr>
        <p:spPr>
          <a:xfrm>
            <a:off x="1447300" y="53757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Ejemplo en vivo</a:t>
            </a:r>
            <a:endParaRPr b="1" i="0" sz="3500" u="none" cap="none" strike="noStrike">
              <a:solidFill>
                <a:schemeClr val="dk1"/>
              </a:solidFill>
              <a:latin typeface="DM Sans"/>
              <a:ea typeface="DM Sans"/>
              <a:cs typeface="DM Sans"/>
              <a:sym typeface="DM Sans"/>
            </a:endParaRPr>
          </a:p>
        </p:txBody>
      </p:sp>
      <p:sp>
        <p:nvSpPr>
          <p:cNvPr id="231" name="Google Shape;231;p13"/>
          <p:cNvSpPr txBox="1"/>
          <p:nvPr/>
        </p:nvSpPr>
        <p:spPr>
          <a:xfrm>
            <a:off x="475500" y="1474850"/>
            <a:ext cx="7169400" cy="327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dk2"/>
                </a:solidFill>
                <a:latin typeface="DM Sans"/>
                <a:ea typeface="DM Sans"/>
                <a:cs typeface="DM Sans"/>
                <a:sym typeface="DM Sans"/>
              </a:rPr>
              <a:t>Demostración de presupuestos escritos</a:t>
            </a:r>
            <a:r>
              <a:rPr lang="es" sz="2500">
                <a:solidFill>
                  <a:schemeClr val="dk2"/>
                </a:solidFill>
                <a:latin typeface="DM Sans"/>
                <a:ea typeface="DM Sans"/>
                <a:cs typeface="DM Sans"/>
                <a:sym typeface="DM Sans"/>
              </a:rPr>
              <a:t>.</a:t>
            </a:r>
            <a:endParaRPr sz="2500">
              <a:solidFill>
                <a:schemeClr val="dk2"/>
              </a:solidFill>
              <a:latin typeface="DM Sans"/>
              <a:ea typeface="DM Sans"/>
              <a:cs typeface="DM Sans"/>
              <a:sym typeface="DM Sans"/>
            </a:endParaRPr>
          </a:p>
          <a:p>
            <a:pPr indent="-311150" lvl="0" marL="457200" rtl="0" algn="l">
              <a:lnSpc>
                <a:spcPct val="115000"/>
              </a:lnSpc>
              <a:spcBef>
                <a:spcPts val="1200"/>
              </a:spcBef>
              <a:spcAft>
                <a:spcPts val="0"/>
              </a:spcAft>
              <a:buClr>
                <a:schemeClr val="dk2"/>
              </a:buClr>
              <a:buSzPts val="1300"/>
              <a:buChar char="●"/>
            </a:pPr>
            <a:r>
              <a:rPr b="1" lang="es" sz="1300">
                <a:solidFill>
                  <a:schemeClr val="dk2"/>
                </a:solidFill>
                <a:latin typeface="DM Sans"/>
                <a:ea typeface="DM Sans"/>
                <a:cs typeface="DM Sans"/>
                <a:sym typeface="DM Sans"/>
              </a:rPr>
              <a:t>Herramientas:</a:t>
            </a:r>
            <a:r>
              <a:rPr lang="es" sz="1300">
                <a:solidFill>
                  <a:schemeClr val="dk2"/>
                </a:solidFill>
                <a:latin typeface="DM Sans"/>
                <a:ea typeface="DM Sans"/>
                <a:cs typeface="DM Sans"/>
                <a:sym typeface="DM Sans"/>
              </a:rPr>
              <a:t> creación de propuestas online con </a:t>
            </a:r>
            <a:r>
              <a:rPr b="1" lang="es" sz="1300">
                <a:solidFill>
                  <a:schemeClr val="dk2"/>
                </a:solidFill>
                <a:latin typeface="DM Sans"/>
                <a:ea typeface="DM Sans"/>
                <a:cs typeface="DM Sans"/>
                <a:sym typeface="DM Sans"/>
              </a:rPr>
              <a:t>Notion</a:t>
            </a:r>
            <a:r>
              <a:rPr lang="es" sz="1300">
                <a:solidFill>
                  <a:schemeClr val="dk2"/>
                </a:solidFill>
                <a:latin typeface="DM Sans"/>
                <a:ea typeface="DM Sans"/>
                <a:cs typeface="DM Sans"/>
                <a:sym typeface="DM Sans"/>
              </a:rPr>
              <a:t>, </a:t>
            </a:r>
            <a:r>
              <a:rPr b="1" lang="es" sz="1300">
                <a:solidFill>
                  <a:schemeClr val="dk2"/>
                </a:solidFill>
                <a:latin typeface="DM Sans"/>
                <a:ea typeface="DM Sans"/>
                <a:cs typeface="DM Sans"/>
                <a:sym typeface="DM Sans"/>
              </a:rPr>
              <a:t>Google Docs compartidos</a:t>
            </a:r>
            <a:r>
              <a:rPr lang="es" sz="1300">
                <a:solidFill>
                  <a:schemeClr val="dk2"/>
                </a:solidFill>
                <a:latin typeface="DM Sans"/>
                <a:ea typeface="DM Sans"/>
                <a:cs typeface="DM Sans"/>
                <a:sym typeface="DM Sans"/>
              </a:rPr>
              <a:t>, </a:t>
            </a:r>
            <a:r>
              <a:rPr b="1" lang="es" sz="1300">
                <a:solidFill>
                  <a:schemeClr val="dk2"/>
                </a:solidFill>
                <a:latin typeface="DM Sans"/>
                <a:ea typeface="DM Sans"/>
                <a:cs typeface="DM Sans"/>
                <a:sym typeface="DM Sans"/>
              </a:rPr>
              <a:t>Figma</a:t>
            </a:r>
            <a:r>
              <a:rPr lang="es" sz="1300">
                <a:solidFill>
                  <a:schemeClr val="dk2"/>
                </a:solidFill>
                <a:latin typeface="DM Sans"/>
                <a:ea typeface="DM Sans"/>
                <a:cs typeface="DM Sans"/>
                <a:sym typeface="DM Sans"/>
              </a:rPr>
              <a:t> (para mockups visuales) o incluso </a:t>
            </a:r>
            <a:r>
              <a:rPr b="1" lang="es" sz="1300">
                <a:solidFill>
                  <a:schemeClr val="dk2"/>
                </a:solidFill>
                <a:latin typeface="DM Sans"/>
                <a:ea typeface="DM Sans"/>
                <a:cs typeface="DM Sans"/>
                <a:sym typeface="DM Sans"/>
              </a:rPr>
              <a:t>CRMs como HubSpot</a:t>
            </a:r>
            <a:r>
              <a:rPr lang="es" sz="1300">
                <a:solidFill>
                  <a:schemeClr val="dk2"/>
                </a:solidFill>
                <a:latin typeface="DM Sans"/>
                <a:ea typeface="DM Sans"/>
                <a:cs typeface="DM Sans"/>
                <a:sym typeface="DM Sans"/>
              </a:rPr>
              <a:t>.</a:t>
            </a:r>
            <a:br>
              <a:rPr lang="es" sz="1300">
                <a:solidFill>
                  <a:schemeClr val="dk2"/>
                </a:solidFill>
                <a:latin typeface="DM Sans"/>
                <a:ea typeface="DM Sans"/>
                <a:cs typeface="DM Sans"/>
                <a:sym typeface="DM Sans"/>
              </a:rPr>
            </a:br>
            <a:endParaRPr sz="1300">
              <a:solidFill>
                <a:schemeClr val="dk2"/>
              </a:solidFill>
              <a:latin typeface="DM Sans"/>
              <a:ea typeface="DM Sans"/>
              <a:cs typeface="DM Sans"/>
              <a:sym typeface="DM Sans"/>
            </a:endParaRPr>
          </a:p>
          <a:p>
            <a:pPr indent="-311150" lvl="0" marL="457200" rtl="0" algn="l">
              <a:lnSpc>
                <a:spcPct val="115000"/>
              </a:lnSpc>
              <a:spcBef>
                <a:spcPts val="0"/>
              </a:spcBef>
              <a:spcAft>
                <a:spcPts val="0"/>
              </a:spcAft>
              <a:buClr>
                <a:schemeClr val="dk2"/>
              </a:buClr>
              <a:buSzPts val="1300"/>
              <a:buChar char="●"/>
            </a:pPr>
            <a:r>
              <a:rPr b="1" lang="es" sz="1300">
                <a:solidFill>
                  <a:schemeClr val="dk2"/>
                </a:solidFill>
                <a:latin typeface="DM Sans"/>
                <a:ea typeface="DM Sans"/>
                <a:cs typeface="DM Sans"/>
                <a:sym typeface="DM Sans"/>
              </a:rPr>
              <a:t>Transparencia ante todo:</a:t>
            </a:r>
            <a:r>
              <a:rPr lang="es" sz="1300">
                <a:solidFill>
                  <a:schemeClr val="dk2"/>
                </a:solidFill>
                <a:latin typeface="DM Sans"/>
                <a:ea typeface="DM Sans"/>
                <a:cs typeface="DM Sans"/>
                <a:sym typeface="DM Sans"/>
              </a:rPr>
              <a:t> detallar </a:t>
            </a:r>
            <a:r>
              <a:rPr b="1" lang="es" sz="1300">
                <a:solidFill>
                  <a:schemeClr val="dk2"/>
                </a:solidFill>
                <a:latin typeface="DM Sans"/>
                <a:ea typeface="DM Sans"/>
                <a:cs typeface="DM Sans"/>
                <a:sym typeface="DM Sans"/>
              </a:rPr>
              <a:t>alcance</a:t>
            </a:r>
            <a:r>
              <a:rPr lang="es" sz="1300">
                <a:solidFill>
                  <a:schemeClr val="dk2"/>
                </a:solidFill>
                <a:latin typeface="DM Sans"/>
                <a:ea typeface="DM Sans"/>
                <a:cs typeface="DM Sans"/>
                <a:sym typeface="DM Sans"/>
              </a:rPr>
              <a:t>, </a:t>
            </a:r>
            <a:r>
              <a:rPr b="1" lang="es" sz="1300">
                <a:solidFill>
                  <a:schemeClr val="dk2"/>
                </a:solidFill>
                <a:latin typeface="DM Sans"/>
                <a:ea typeface="DM Sans"/>
                <a:cs typeface="DM Sans"/>
                <a:sym typeface="DM Sans"/>
              </a:rPr>
              <a:t>tiempos estimados</a:t>
            </a:r>
            <a:r>
              <a:rPr lang="es" sz="1300">
                <a:solidFill>
                  <a:schemeClr val="dk2"/>
                </a:solidFill>
                <a:latin typeface="DM Sans"/>
                <a:ea typeface="DM Sans"/>
                <a:cs typeface="DM Sans"/>
                <a:sym typeface="DM Sans"/>
              </a:rPr>
              <a:t>, </a:t>
            </a:r>
            <a:r>
              <a:rPr b="1" lang="es" sz="1300">
                <a:solidFill>
                  <a:schemeClr val="dk2"/>
                </a:solidFill>
                <a:latin typeface="DM Sans"/>
                <a:ea typeface="DM Sans"/>
                <a:cs typeface="DM Sans"/>
                <a:sym typeface="DM Sans"/>
              </a:rPr>
              <a:t>entregables</a:t>
            </a:r>
            <a:r>
              <a:rPr lang="es" sz="1300">
                <a:solidFill>
                  <a:schemeClr val="dk2"/>
                </a:solidFill>
                <a:latin typeface="DM Sans"/>
                <a:ea typeface="DM Sans"/>
                <a:cs typeface="DM Sans"/>
                <a:sym typeface="DM Sans"/>
              </a:rPr>
              <a:t> y </a:t>
            </a:r>
            <a:r>
              <a:rPr b="1" lang="es" sz="1300">
                <a:solidFill>
                  <a:schemeClr val="dk2"/>
                </a:solidFill>
                <a:latin typeface="DM Sans"/>
                <a:ea typeface="DM Sans"/>
                <a:cs typeface="DM Sans"/>
                <a:sym typeface="DM Sans"/>
              </a:rPr>
              <a:t>política de revisiones</a:t>
            </a:r>
            <a:r>
              <a:rPr lang="es" sz="1300">
                <a:solidFill>
                  <a:schemeClr val="dk2"/>
                </a:solidFill>
                <a:latin typeface="DM Sans"/>
                <a:ea typeface="DM Sans"/>
                <a:cs typeface="DM Sans"/>
                <a:sym typeface="DM Sans"/>
              </a:rPr>
              <a:t>.</a:t>
            </a:r>
            <a:br>
              <a:rPr lang="es" sz="1300">
                <a:solidFill>
                  <a:schemeClr val="dk2"/>
                </a:solidFill>
                <a:latin typeface="DM Sans"/>
                <a:ea typeface="DM Sans"/>
                <a:cs typeface="DM Sans"/>
                <a:sym typeface="DM Sans"/>
              </a:rPr>
            </a:br>
            <a:endParaRPr sz="1300">
              <a:solidFill>
                <a:schemeClr val="dk2"/>
              </a:solidFill>
              <a:latin typeface="DM Sans"/>
              <a:ea typeface="DM Sans"/>
              <a:cs typeface="DM Sans"/>
              <a:sym typeface="DM Sans"/>
            </a:endParaRPr>
          </a:p>
          <a:p>
            <a:pPr indent="-311150" lvl="0" marL="457200" rtl="0" algn="l">
              <a:lnSpc>
                <a:spcPct val="115000"/>
              </a:lnSpc>
              <a:spcBef>
                <a:spcPts val="0"/>
              </a:spcBef>
              <a:spcAft>
                <a:spcPts val="0"/>
              </a:spcAft>
              <a:buClr>
                <a:schemeClr val="dk2"/>
              </a:buClr>
              <a:buSzPts val="1300"/>
              <a:buChar char="●"/>
            </a:pPr>
            <a:r>
              <a:rPr b="1" lang="es" sz="1300">
                <a:solidFill>
                  <a:schemeClr val="dk2"/>
                </a:solidFill>
                <a:latin typeface="DM Sans"/>
                <a:ea typeface="DM Sans"/>
                <a:cs typeface="DM Sans"/>
                <a:sym typeface="DM Sans"/>
              </a:rPr>
              <a:t>Metodologías actuales:</a:t>
            </a:r>
            <a:r>
              <a:rPr lang="es" sz="1300">
                <a:solidFill>
                  <a:schemeClr val="dk2"/>
                </a:solidFill>
                <a:latin typeface="DM Sans"/>
                <a:ea typeface="DM Sans"/>
                <a:cs typeface="DM Sans"/>
                <a:sym typeface="DM Sans"/>
              </a:rPr>
              <a:t> cada vez más se trabaja con </a:t>
            </a:r>
            <a:r>
              <a:rPr b="1" lang="es" sz="1300">
                <a:solidFill>
                  <a:schemeClr val="dk2"/>
                </a:solidFill>
                <a:latin typeface="DM Sans"/>
                <a:ea typeface="DM Sans"/>
                <a:cs typeface="DM Sans"/>
                <a:sym typeface="DM Sans"/>
              </a:rPr>
              <a:t>modelos ágiles e iterativos</a:t>
            </a:r>
            <a:r>
              <a:rPr lang="es" sz="1300">
                <a:solidFill>
                  <a:schemeClr val="dk2"/>
                </a:solidFill>
                <a:latin typeface="DM Sans"/>
                <a:ea typeface="DM Sans"/>
                <a:cs typeface="DM Sans"/>
                <a:sym typeface="DM Sans"/>
              </a:rPr>
              <a:t>, donde el presupuesto se ajusta por etapas y no como un monto cerrado único.</a:t>
            </a:r>
            <a:endParaRPr sz="1300">
              <a:solidFill>
                <a:schemeClr val="dk2"/>
              </a:solidFill>
              <a:latin typeface="DM Sans"/>
              <a:ea typeface="DM Sans"/>
              <a:cs typeface="DM Sans"/>
              <a:sym typeface="DM Sans"/>
            </a:endParaRPr>
          </a:p>
          <a:p>
            <a:pPr indent="0" lvl="0" marL="457200" rtl="0" algn="l">
              <a:lnSpc>
                <a:spcPct val="115000"/>
              </a:lnSpc>
              <a:spcBef>
                <a:spcPts val="1200"/>
              </a:spcBef>
              <a:spcAft>
                <a:spcPts val="1200"/>
              </a:spcAft>
              <a:buNone/>
            </a:pPr>
            <a:r>
              <a:t/>
            </a:r>
            <a:endParaRPr sz="1100">
              <a:solidFill>
                <a:schemeClr val="dk1"/>
              </a:solidFill>
            </a:endParaRPr>
          </a:p>
        </p:txBody>
      </p:sp>
      <p:grpSp>
        <p:nvGrpSpPr>
          <p:cNvPr id="232" name="Google Shape;232;p13"/>
          <p:cNvGrpSpPr/>
          <p:nvPr/>
        </p:nvGrpSpPr>
        <p:grpSpPr>
          <a:xfrm>
            <a:off x="475501" y="468273"/>
            <a:ext cx="738900" cy="738900"/>
            <a:chOff x="473351" y="619523"/>
            <a:chExt cx="738900" cy="738900"/>
          </a:xfrm>
        </p:grpSpPr>
        <p:sp>
          <p:nvSpPr>
            <p:cNvPr id="233" name="Google Shape;233;p13"/>
            <p:cNvSpPr/>
            <p:nvPr/>
          </p:nvSpPr>
          <p:spPr>
            <a:xfrm>
              <a:off x="473351" y="61952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4" name="Google Shape;234;p1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35" name="Google Shape;235;p13"/>
          <p:cNvSpPr txBox="1"/>
          <p:nvPr/>
        </p:nvSpPr>
        <p:spPr>
          <a:xfrm>
            <a:off x="475500" y="44500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10 minutos</a:t>
            </a:r>
            <a:endParaRPr b="1" i="0" sz="2000" u="none" cap="none" strike="noStrike">
              <a:solidFill>
                <a:schemeClr val="dk2"/>
              </a:solidFill>
              <a:latin typeface="DM Sans"/>
              <a:ea typeface="DM Sans"/>
              <a:cs typeface="DM Sans"/>
              <a:sym typeface="DM Sans"/>
            </a:endParaRPr>
          </a:p>
        </p:txBody>
      </p:sp>
      <p:grpSp>
        <p:nvGrpSpPr>
          <p:cNvPr id="236" name="Google Shape;236;p13"/>
          <p:cNvGrpSpPr/>
          <p:nvPr/>
        </p:nvGrpSpPr>
        <p:grpSpPr>
          <a:xfrm>
            <a:off x="0" y="-7400"/>
            <a:ext cx="9143925" cy="44400"/>
            <a:chOff x="0" y="-7400"/>
            <a:chExt cx="9143925" cy="44400"/>
          </a:xfrm>
        </p:grpSpPr>
        <p:sp>
          <p:nvSpPr>
            <p:cNvPr id="237" name="Google Shape;237;p13"/>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238" name="Google Shape;238;p13"/>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5"/>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Apertura al aprendizaje</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Siempre, pero siempre puedes seguir aprendiendo. Compartir el conocimiento es válido, la construcción colaborativa es la propuesta.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Todas las voces</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Escuchar a todos, todos podemos reflexionar. Dejar el espacio para que todos podamos participar.</a:t>
            </a:r>
            <a:endParaRPr b="0" i="0" sz="1350" u="sng" cap="none" strike="noStrike">
              <a:solidFill>
                <a:schemeClr val="dk1"/>
              </a:solidFill>
              <a:latin typeface="DM Sans"/>
              <a:ea typeface="DM Sans"/>
              <a:cs typeface="DM Sans"/>
              <a:sym typeface="DM Sans"/>
            </a:endParaRPr>
          </a:p>
        </p:txBody>
      </p:sp>
      <p:sp>
        <p:nvSpPr>
          <p:cNvPr id="244" name="Google Shape;244;p15"/>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Presencia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Participar y “estar” en la clase, que tu alrededor no te distraiga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Escucha activa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Escuchar más allá de lo que la persona está expresando directamente</a:t>
            </a:r>
            <a:endParaRPr b="0" i="0" sz="1350" u="sng" cap="none" strike="noStrike">
              <a:solidFill>
                <a:schemeClr val="dk1"/>
              </a:solidFill>
              <a:latin typeface="DM Sans"/>
              <a:ea typeface="DM Sans"/>
              <a:cs typeface="DM Sans"/>
              <a:sym typeface="DM Sans"/>
            </a:endParaRPr>
          </a:p>
        </p:txBody>
      </p:sp>
      <p:sp>
        <p:nvSpPr>
          <p:cNvPr id="245" name="Google Shape;245;p1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Acuerdos</a:t>
            </a:r>
            <a:endParaRPr b="1" i="0" sz="4000" u="none" cap="none" strike="noStrike">
              <a:solidFill>
                <a:schemeClr val="dk1"/>
              </a:solidFill>
              <a:latin typeface="DM Sans"/>
              <a:ea typeface="DM Sans"/>
              <a:cs typeface="DM Sans"/>
              <a:sym typeface="DM Sans"/>
            </a:endParaRPr>
          </a:p>
        </p:txBody>
      </p:sp>
      <p:sp>
        <p:nvSpPr>
          <p:cNvPr id="246" name="Google Shape;246;p1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grpSp>
        <p:nvGrpSpPr>
          <p:cNvPr id="247" name="Google Shape;247;p15"/>
          <p:cNvGrpSpPr/>
          <p:nvPr/>
        </p:nvGrpSpPr>
        <p:grpSpPr>
          <a:xfrm>
            <a:off x="475500" y="468286"/>
            <a:ext cx="431100" cy="431100"/>
            <a:chOff x="475500" y="468286"/>
            <a:chExt cx="431100" cy="431100"/>
          </a:xfrm>
        </p:grpSpPr>
        <p:sp>
          <p:nvSpPr>
            <p:cNvPr id="248" name="Google Shape;248;p15"/>
            <p:cNvSpPr/>
            <p:nvPr/>
          </p:nvSpPr>
          <p:spPr>
            <a:xfrm>
              <a:off x="475500" y="468286"/>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9" name="Google Shape;249;p15" title="ícono de actividad colaborativa"/>
            <p:cNvPicPr preferRelativeResize="0"/>
            <p:nvPr/>
          </p:nvPicPr>
          <p:blipFill rotWithShape="1">
            <a:blip r:embed="rId3">
              <a:alphaModFix/>
            </a:blip>
            <a:srcRect b="0" l="0" r="0" t="0"/>
            <a:stretch/>
          </p:blipFill>
          <p:spPr>
            <a:xfrm>
              <a:off x="558998" y="551785"/>
              <a:ext cx="264076" cy="264076"/>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6"/>
          <p:cNvSpPr txBox="1"/>
          <p:nvPr/>
        </p:nvSpPr>
        <p:spPr>
          <a:xfrm>
            <a:off x="549525" y="2109163"/>
            <a:ext cx="4987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esta ocasión haremos un juego de roleplay por equipos. Dependiendo del número de integrantes que se tenga en el breakoutroom la mitad representará al cliente y la otra mitad al equipo de desarrolladores web.</a:t>
            </a:r>
            <a:endParaRPr b="0" i="0" sz="1350" u="none" cap="none" strike="noStrike">
              <a:solidFill>
                <a:srgbClr val="000000"/>
              </a:solidFill>
              <a:latin typeface="DM Sans"/>
              <a:ea typeface="DM Sans"/>
              <a:cs typeface="DM Sans"/>
              <a:sym typeface="DM Sans"/>
            </a:endParaRPr>
          </a:p>
        </p:txBody>
      </p:sp>
      <p:pic>
        <p:nvPicPr>
          <p:cNvPr id="255" name="Google Shape;255;p1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56" name="Google Shape;256;p1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grpSp>
        <p:nvGrpSpPr>
          <p:cNvPr id="257" name="Google Shape;257;p16"/>
          <p:cNvGrpSpPr/>
          <p:nvPr/>
        </p:nvGrpSpPr>
        <p:grpSpPr>
          <a:xfrm>
            <a:off x="475500" y="468286"/>
            <a:ext cx="431100" cy="431100"/>
            <a:chOff x="475500" y="468286"/>
            <a:chExt cx="431100" cy="431100"/>
          </a:xfrm>
        </p:grpSpPr>
        <p:sp>
          <p:nvSpPr>
            <p:cNvPr id="258" name="Google Shape;258;p16"/>
            <p:cNvSpPr/>
            <p:nvPr/>
          </p:nvSpPr>
          <p:spPr>
            <a:xfrm>
              <a:off x="475500" y="468286"/>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9" name="Google Shape;259;p16" title="ícono de actividad colaborativa"/>
            <p:cNvPicPr preferRelativeResize="0"/>
            <p:nvPr/>
          </p:nvPicPr>
          <p:blipFill rotWithShape="1">
            <a:blip r:embed="rId4">
              <a:alphaModFix/>
            </a:blip>
            <a:srcRect b="0" l="0" r="0" t="0"/>
            <a:stretch/>
          </p:blipFill>
          <p:spPr>
            <a:xfrm>
              <a:off x="558998" y="551785"/>
              <a:ext cx="264076" cy="264076"/>
            </a:xfrm>
            <a:prstGeom prst="rect">
              <a:avLst/>
            </a:prstGeom>
            <a:noFill/>
            <a:ln>
              <a:noFill/>
            </a:ln>
          </p:spPr>
        </p:pic>
      </p:grpSp>
      <p:sp>
        <p:nvSpPr>
          <p:cNvPr id="260" name="Google Shape;260;p1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Negociando con el cliente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Negociando con el cliente</a:t>
            </a:r>
            <a:endParaRPr b="1" i="0" sz="4000" u="none" cap="none" strike="noStrike">
              <a:solidFill>
                <a:schemeClr val="dk1"/>
              </a:solidFill>
              <a:latin typeface="DM Sans"/>
              <a:ea typeface="DM Sans"/>
              <a:cs typeface="DM Sans"/>
              <a:sym typeface="DM Sans"/>
            </a:endParaRPr>
          </a:p>
        </p:txBody>
      </p:sp>
      <p:sp>
        <p:nvSpPr>
          <p:cNvPr id="266" name="Google Shape;266;p17"/>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r>
              <a:rPr b="0" i="0" lang="es" sz="1350" u="none" cap="none" strike="noStrike">
                <a:solidFill>
                  <a:srgbClr val="000000"/>
                </a:solidFill>
                <a:latin typeface="DM Sans"/>
                <a:ea typeface="DM Sans"/>
                <a:cs typeface="DM Sans"/>
                <a:sym typeface="DM Sans"/>
              </a:rPr>
              <a:t> El equipo que tenga la posición de cliente, solicitará algún tipo de página sobre una temática en especial, dejen volar su imaginación.  Cada grupo recibirá un caso de estudio diferente, con diferentes necesidades y objetivos para la página web.</a:t>
            </a:r>
            <a:endParaRPr b="0" i="0" sz="1350" u="none" cap="none" strike="noStrike">
              <a:solidFill>
                <a:srgbClr val="000000"/>
              </a:solidFill>
              <a:latin typeface="DM Sans"/>
              <a:ea typeface="DM Sans"/>
              <a:cs typeface="DM Sans"/>
              <a:sym typeface="DM Sans"/>
            </a:endParaRPr>
          </a:p>
        </p:txBody>
      </p:sp>
      <p:sp>
        <p:nvSpPr>
          <p:cNvPr id="267" name="Google Shape;267;p17"/>
          <p:cNvSpPr txBox="1"/>
          <p:nvPr/>
        </p:nvSpPr>
        <p:spPr>
          <a:xfrm>
            <a:off x="4527575" y="1908175"/>
            <a:ext cx="3834600" cy="243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equipo de desarrolladores tendrá que aplicar los conceptos aprendidos en los videos y crear un presupuesto detallado para el desarrollo de la página web, que cumpla con los objetivos y necesidades del caso de estudio.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00">
                <a:solidFill>
                  <a:schemeClr val="dk1"/>
                </a:solidFill>
                <a:latin typeface="DM Sans"/>
                <a:ea typeface="DM Sans"/>
                <a:cs typeface="DM Sans"/>
                <a:sym typeface="DM Sans"/>
              </a:rPr>
              <a:t>Luego, el cliente solicita </a:t>
            </a:r>
            <a:r>
              <a:rPr b="1" lang="es" sz="1300">
                <a:solidFill>
                  <a:schemeClr val="dk1"/>
                </a:solidFill>
                <a:latin typeface="DM Sans"/>
                <a:ea typeface="DM Sans"/>
                <a:cs typeface="DM Sans"/>
                <a:sym typeface="DM Sans"/>
              </a:rPr>
              <a:t>cambios o ajustes</a:t>
            </a:r>
            <a:r>
              <a:rPr lang="es" sz="1300">
                <a:solidFill>
                  <a:schemeClr val="dk1"/>
                </a:solidFill>
                <a:latin typeface="DM Sans"/>
                <a:ea typeface="DM Sans"/>
                <a:cs typeface="DM Sans"/>
                <a:sym typeface="DM Sans"/>
              </a:rPr>
              <a:t>, y el desarrollador debe practicar cómo </a:t>
            </a:r>
            <a:r>
              <a:rPr b="1" lang="es" sz="1300">
                <a:solidFill>
                  <a:schemeClr val="dk1"/>
                </a:solidFill>
                <a:latin typeface="DM Sans"/>
                <a:ea typeface="DM Sans"/>
                <a:cs typeface="DM Sans"/>
                <a:sym typeface="DM Sans"/>
              </a:rPr>
              <a:t>negociar alcance, tiempos y costos</a:t>
            </a:r>
            <a:r>
              <a:rPr lang="es" sz="1300">
                <a:solidFill>
                  <a:schemeClr val="dk1"/>
                </a:solidFill>
                <a:latin typeface="DM Sans"/>
                <a:ea typeface="DM Sans"/>
                <a:cs typeface="DM Sans"/>
                <a:sym typeface="DM Sans"/>
              </a:rPr>
              <a:t> de manera profesional.</a:t>
            </a:r>
            <a:endParaRPr sz="15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Después de esto, se invertirán los papeles.</a:t>
            </a:r>
            <a:endParaRPr b="0" i="0" sz="1350" u="none" cap="none" strike="noStrike">
              <a:solidFill>
                <a:srgbClr val="000000"/>
              </a:solidFill>
              <a:latin typeface="DM Sans"/>
              <a:ea typeface="DM Sans"/>
              <a:cs typeface="DM Sans"/>
              <a:sym typeface="DM Sans"/>
            </a:endParaRPr>
          </a:p>
        </p:txBody>
      </p:sp>
      <p:sp>
        <p:nvSpPr>
          <p:cNvPr id="268" name="Google Shape;268;p17"/>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100" u="none" cap="none" strike="noStrike">
                <a:solidFill>
                  <a:schemeClr val="dk2"/>
                </a:solidFill>
                <a:latin typeface="DM Sans"/>
                <a:ea typeface="DM Sans"/>
                <a:cs typeface="DM Sans"/>
                <a:sym typeface="DM Sans"/>
              </a:rPr>
              <a:t>NOTA:</a:t>
            </a:r>
            <a:r>
              <a:rPr b="0" i="0" lang="es" sz="1100" u="none" cap="none" strike="noStrike">
                <a:solidFill>
                  <a:schemeClr val="dk2"/>
                </a:solidFill>
                <a:latin typeface="DM Sans"/>
                <a:ea typeface="DM Sans"/>
                <a:cs typeface="DM Sans"/>
                <a:sym typeface="DM Sans"/>
              </a:rPr>
              <a:t> usaremos los breakouts rooms. El tutor/a tendrá el rol de facilitador/a.</a:t>
            </a:r>
            <a:endParaRPr b="0" i="1" sz="1000" u="sng" cap="none" strike="noStrike">
              <a:solidFill>
                <a:schemeClr val="dk2"/>
              </a:solidFill>
              <a:latin typeface="DM Sans"/>
              <a:ea typeface="DM Sans"/>
              <a:cs typeface="DM Sans"/>
              <a:sym typeface="DM Sans"/>
            </a:endParaRPr>
          </a:p>
        </p:txBody>
      </p:sp>
      <p:sp>
        <p:nvSpPr>
          <p:cNvPr id="269" name="Google Shape;269;p1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grpSp>
        <p:nvGrpSpPr>
          <p:cNvPr id="270" name="Google Shape;270;p17"/>
          <p:cNvGrpSpPr/>
          <p:nvPr/>
        </p:nvGrpSpPr>
        <p:grpSpPr>
          <a:xfrm>
            <a:off x="475500" y="468286"/>
            <a:ext cx="431100" cy="431100"/>
            <a:chOff x="475500" y="468286"/>
            <a:chExt cx="431100" cy="431100"/>
          </a:xfrm>
        </p:grpSpPr>
        <p:sp>
          <p:nvSpPr>
            <p:cNvPr id="271" name="Google Shape;271;p17"/>
            <p:cNvSpPr/>
            <p:nvPr/>
          </p:nvSpPr>
          <p:spPr>
            <a:xfrm>
              <a:off x="475500" y="468286"/>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2" name="Google Shape;272;p17" title="ícono de actividad colaborativa"/>
            <p:cNvPicPr preferRelativeResize="0"/>
            <p:nvPr/>
          </p:nvPicPr>
          <p:blipFill rotWithShape="1">
            <a:blip r:embed="rId3">
              <a:alphaModFix/>
            </a:blip>
            <a:srcRect b="0" l="0" r="0" t="0"/>
            <a:stretch/>
          </p:blipFill>
          <p:spPr>
            <a:xfrm>
              <a:off x="558998" y="551785"/>
              <a:ext cx="264076" cy="26407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78" name="Google Shape;278;p18"/>
          <p:cNvSpPr txBox="1"/>
          <p:nvPr/>
        </p:nvSpPr>
        <p:spPr>
          <a:xfrm>
            <a:off x="2809200" y="2971950"/>
            <a:ext cx="3525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¡En unos minutos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9"/>
          <p:cNvSpPr/>
          <p:nvPr/>
        </p:nvSpPr>
        <p:spPr>
          <a:xfrm>
            <a:off x="4416456" y="1431810"/>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9"/>
          <p:cNvSpPr txBox="1"/>
          <p:nvPr/>
        </p:nvSpPr>
        <p:spPr>
          <a:xfrm>
            <a:off x="1593725" y="22538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Puesta en común</a:t>
            </a:r>
            <a:endParaRPr b="1" i="0" sz="4000" u="none" cap="none" strike="noStrike">
              <a:solidFill>
                <a:schemeClr val="dk1"/>
              </a:solidFill>
              <a:highlight>
                <a:srgbClr val="EAFF6A"/>
              </a:highlight>
              <a:latin typeface="DM Sans"/>
              <a:ea typeface="DM Sans"/>
              <a:cs typeface="DM Sans"/>
              <a:sym typeface="DM Sans"/>
            </a:endParaRPr>
          </a:p>
        </p:txBody>
      </p:sp>
      <p:pic>
        <p:nvPicPr>
          <p:cNvPr id="285" name="Google Shape;285;p19" title="ícono de actividad colaborativa"/>
          <p:cNvPicPr preferRelativeResize="0"/>
          <p:nvPr/>
        </p:nvPicPr>
        <p:blipFill rotWithShape="1">
          <a:blip r:embed="rId3">
            <a:alphaModFix/>
          </a:blip>
          <a:srcRect b="0" l="0" r="0" t="0"/>
          <a:stretch/>
        </p:blipFill>
        <p:spPr>
          <a:xfrm>
            <a:off x="4559538" y="1574935"/>
            <a:ext cx="452650" cy="452650"/>
          </a:xfrm>
          <a:prstGeom prst="rect">
            <a:avLst/>
          </a:prstGeom>
          <a:noFill/>
          <a:ln>
            <a:noFill/>
          </a:ln>
        </p:spPr>
      </p:pic>
      <p:sp>
        <p:nvSpPr>
          <p:cNvPr id="286" name="Google Shape;286;p19"/>
          <p:cNvSpPr txBox="1"/>
          <p:nvPr/>
        </p:nvSpPr>
        <p:spPr>
          <a:xfrm>
            <a:off x="2312050" y="3219100"/>
            <a:ext cx="4593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20 minutos</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16" name="Google Shape;116;p2"/>
          <p:cNvSpPr txBox="1"/>
          <p:nvPr/>
        </p:nvSpPr>
        <p:spPr>
          <a:xfrm>
            <a:off x="3493675" y="2574975"/>
            <a:ext cx="2651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17" name="Google Shape;117;p2"/>
          <p:cNvSpPr/>
          <p:nvPr/>
        </p:nvSpPr>
        <p:spPr>
          <a:xfrm>
            <a:off x="3293875" y="2844525"/>
            <a:ext cx="199800" cy="1998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grpSp>
        <p:nvGrpSpPr>
          <p:cNvPr id="291" name="Google Shape;291;p20"/>
          <p:cNvGrpSpPr/>
          <p:nvPr/>
        </p:nvGrpSpPr>
        <p:grpSpPr>
          <a:xfrm>
            <a:off x="4202551" y="1134223"/>
            <a:ext cx="738900" cy="738900"/>
            <a:chOff x="7208351" y="2467173"/>
            <a:chExt cx="738900" cy="738900"/>
          </a:xfrm>
        </p:grpSpPr>
        <p:sp>
          <p:nvSpPr>
            <p:cNvPr id="292" name="Google Shape;292;p2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 name="Google Shape;293;p20"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294" name="Google Shape;294;p20"/>
          <p:cNvSpPr txBox="1"/>
          <p:nvPr/>
        </p:nvSpPr>
        <p:spPr>
          <a:xfrm>
            <a:off x="1461300" y="2065288"/>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rgbClr val="EAFF6A"/>
                </a:highlight>
                <a:latin typeface="DM Sans"/>
                <a:ea typeface="DM Sans"/>
                <a:cs typeface="DM Sans"/>
                <a:sym typeface="DM Sans"/>
              </a:rPr>
              <a:t>Repaso</a:t>
            </a:r>
            <a:r>
              <a:rPr b="1" i="0" lang="es" sz="4000" u="none" cap="none" strike="noStrike">
                <a:solidFill>
                  <a:schemeClr val="dk1"/>
                </a:solidFill>
                <a:latin typeface="DM Sans"/>
                <a:ea typeface="DM Sans"/>
                <a:cs typeface="DM Sans"/>
                <a:sym typeface="DM Sans"/>
              </a:rPr>
              <a:t>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 tu Proyecto final</a:t>
            </a:r>
            <a:endParaRPr b="1" i="0" sz="4000" u="none" cap="none" strike="noStrike">
              <a:solidFill>
                <a:schemeClr val="dk1"/>
              </a:solidFill>
              <a:highlight>
                <a:srgbClr val="EAFF6A"/>
              </a:highlight>
              <a:latin typeface="DM Sans"/>
              <a:ea typeface="DM Sans"/>
              <a:cs typeface="DM Sans"/>
              <a:sym typeface="DM Sans"/>
            </a:endParaRPr>
          </a:p>
        </p:txBody>
      </p:sp>
      <p:sp>
        <p:nvSpPr>
          <p:cNvPr id="295" name="Google Shape;295;p20"/>
          <p:cNvSpPr txBox="1"/>
          <p:nvPr/>
        </p:nvSpPr>
        <p:spPr>
          <a:xfrm>
            <a:off x="2312050" y="3219100"/>
            <a:ext cx="4593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20 minutos</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39b81d73310_0_34"/>
          <p:cNvSpPr txBox="1"/>
          <p:nvPr/>
        </p:nvSpPr>
        <p:spPr>
          <a:xfrm>
            <a:off x="529275" y="66463"/>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301" name="Google Shape;301;g39b81d73310_0_34"/>
          <p:cNvGrpSpPr/>
          <p:nvPr/>
        </p:nvGrpSpPr>
        <p:grpSpPr>
          <a:xfrm>
            <a:off x="103616" y="95690"/>
            <a:ext cx="372627" cy="372627"/>
            <a:chOff x="7208351" y="2467173"/>
            <a:chExt cx="738900" cy="738900"/>
          </a:xfrm>
        </p:grpSpPr>
        <p:sp>
          <p:nvSpPr>
            <p:cNvPr id="302" name="Google Shape;302;g39b81d73310_0_34"/>
            <p:cNvSpPr/>
            <p:nvPr/>
          </p:nvSpPr>
          <p:spPr>
            <a:xfrm>
              <a:off x="7208351" y="2467173"/>
              <a:ext cx="738900" cy="738900"/>
            </a:xfrm>
            <a:prstGeom prst="ellipse">
              <a:avLst/>
            </a:prstGeom>
            <a:solidFill>
              <a:srgbClr val="EAFF6A"/>
            </a:solidFill>
            <a:ln>
              <a:noFill/>
            </a:ln>
          </p:spPr>
          <p:txBody>
            <a:bodyPr anchorCtr="0" anchor="ctr" bIns="46125" lIns="46125" spcFirstLastPara="1" rIns="46125" wrap="square" tIns="46125">
              <a:noAutofit/>
            </a:bodyPr>
            <a:lstStyle/>
            <a:p>
              <a:pPr indent="0" lvl="0" marL="0" marR="0" rtl="0" algn="l">
                <a:lnSpc>
                  <a:spcPct val="100000"/>
                </a:lnSpc>
                <a:spcBef>
                  <a:spcPts val="0"/>
                </a:spcBef>
                <a:spcAft>
                  <a:spcPts val="0"/>
                </a:spcAft>
                <a:buClr>
                  <a:srgbClr val="000000"/>
                </a:buClr>
                <a:buSzPts val="706"/>
                <a:buFont typeface="Arial"/>
                <a:buNone/>
              </a:pPr>
              <a:r>
                <a:t/>
              </a:r>
              <a:endParaRPr b="0" i="0" sz="705" u="none" cap="none" strike="noStrike">
                <a:solidFill>
                  <a:srgbClr val="000000"/>
                </a:solidFill>
                <a:latin typeface="Arial"/>
                <a:ea typeface="Arial"/>
                <a:cs typeface="Arial"/>
                <a:sym typeface="Arial"/>
              </a:endParaRPr>
            </a:p>
          </p:txBody>
        </p:sp>
        <p:pic>
          <p:nvPicPr>
            <p:cNvPr id="303" name="Google Shape;303;g39b81d73310_0_34"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04" name="Google Shape;304;g39b81d73310_0_34"/>
          <p:cNvSpPr txBox="1"/>
          <p:nvPr/>
        </p:nvSpPr>
        <p:spPr>
          <a:xfrm>
            <a:off x="255100" y="625475"/>
            <a:ext cx="8287200" cy="393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300">
                <a:solidFill>
                  <a:schemeClr val="dk1"/>
                </a:solidFill>
                <a:latin typeface="DM Sans"/>
                <a:ea typeface="DM Sans"/>
                <a:cs typeface="DM Sans"/>
                <a:sym typeface="DM Sans"/>
              </a:rPr>
              <a:t>Antes de entregar tu proyecto, verificá que cumpla con los siguientes puntos clave 👇</a:t>
            </a:r>
            <a:endParaRPr sz="1300">
              <a:solidFill>
                <a:schemeClr val="dk1"/>
              </a:solidFill>
              <a:latin typeface="DM Sans"/>
              <a:ea typeface="DM Sans"/>
              <a:cs typeface="DM Sans"/>
              <a:sym typeface="DM Sans"/>
            </a:endParaRPr>
          </a:p>
          <a:p>
            <a:pPr indent="-311150" lvl="0" marL="457200" rtl="0" algn="l">
              <a:lnSpc>
                <a:spcPct val="115000"/>
              </a:lnSpc>
              <a:spcBef>
                <a:spcPts val="1200"/>
              </a:spcBef>
              <a:spcAft>
                <a:spcPts val="0"/>
              </a:spcAft>
              <a:buClr>
                <a:schemeClr val="dk1"/>
              </a:buClr>
              <a:buSzPts val="1300"/>
              <a:buAutoNum type="arabicPeriod"/>
            </a:pPr>
            <a:r>
              <a:rPr b="1" lang="es" sz="1300">
                <a:solidFill>
                  <a:schemeClr val="dk1"/>
                </a:solidFill>
                <a:latin typeface="DM Sans"/>
                <a:ea typeface="DM Sans"/>
                <a:cs typeface="DM Sans"/>
                <a:sym typeface="DM Sans"/>
              </a:rPr>
              <a:t>📱 Responsividad: </a:t>
            </a:r>
            <a:r>
              <a:rPr lang="es" sz="1300">
                <a:solidFill>
                  <a:schemeClr val="dk1"/>
                </a:solidFill>
                <a:latin typeface="DM Sans"/>
                <a:ea typeface="DM Sans"/>
                <a:cs typeface="DM Sans"/>
                <a:sym typeface="DM Sans"/>
              </a:rPr>
              <a:t>El sitio se adapta correctamente a diferentes tamaños de pantalla (desktop, tablet y móvil).</a:t>
            </a:r>
            <a:br>
              <a:rPr lang="es" sz="1300">
                <a:solidFill>
                  <a:schemeClr val="dk1"/>
                </a:solidFill>
                <a:latin typeface="DM Sans"/>
                <a:ea typeface="DM Sans"/>
                <a:cs typeface="DM Sans"/>
                <a:sym typeface="DM Sans"/>
              </a:rPr>
            </a:b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AutoNum type="arabicPeriod"/>
            </a:pPr>
            <a:r>
              <a:rPr b="1" lang="es" sz="1300">
                <a:solidFill>
                  <a:schemeClr val="dk1"/>
                </a:solidFill>
                <a:latin typeface="DM Sans"/>
                <a:ea typeface="DM Sans"/>
                <a:cs typeface="DM Sans"/>
                <a:sym typeface="DM Sans"/>
              </a:rPr>
              <a:t>♿ Accesibilidad: </a:t>
            </a:r>
            <a:r>
              <a:rPr lang="es" sz="1300">
                <a:solidFill>
                  <a:schemeClr val="dk1"/>
                </a:solidFill>
                <a:latin typeface="DM Sans"/>
                <a:ea typeface="DM Sans"/>
                <a:cs typeface="DM Sans"/>
                <a:sym typeface="DM Sans"/>
              </a:rPr>
              <a:t>Cumple buenas prácticas: etiquetas alt en imágenes, contraste adecuado, navegación por teclado y estructura semántica clara.</a:t>
            </a:r>
            <a:br>
              <a:rPr lang="es" sz="1300">
                <a:solidFill>
                  <a:schemeClr val="dk1"/>
                </a:solidFill>
                <a:latin typeface="DM Sans"/>
                <a:ea typeface="DM Sans"/>
                <a:cs typeface="DM Sans"/>
                <a:sym typeface="DM Sans"/>
              </a:rPr>
            </a:b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AutoNum type="arabicPeriod"/>
            </a:pPr>
            <a:r>
              <a:rPr b="1" lang="es" sz="1300">
                <a:solidFill>
                  <a:schemeClr val="dk1"/>
                </a:solidFill>
                <a:latin typeface="DM Sans"/>
                <a:ea typeface="DM Sans"/>
                <a:cs typeface="DM Sans"/>
                <a:sym typeface="DM Sans"/>
              </a:rPr>
              <a:t>💻 Control de versiones: </a:t>
            </a:r>
            <a:r>
              <a:rPr lang="es" sz="1300">
                <a:solidFill>
                  <a:schemeClr val="dk1"/>
                </a:solidFill>
                <a:latin typeface="DM Sans"/>
                <a:ea typeface="DM Sans"/>
                <a:cs typeface="DM Sans"/>
                <a:sym typeface="DM Sans"/>
              </a:rPr>
              <a:t>El código está </a:t>
            </a:r>
            <a:r>
              <a:rPr b="1" lang="es" sz="1300">
                <a:solidFill>
                  <a:schemeClr val="dk1"/>
                </a:solidFill>
                <a:latin typeface="DM Sans"/>
                <a:ea typeface="DM Sans"/>
                <a:cs typeface="DM Sans"/>
                <a:sym typeface="DM Sans"/>
              </a:rPr>
              <a:t>versionado y publicado en GitHub</a:t>
            </a:r>
            <a:r>
              <a:rPr lang="es" sz="1300">
                <a:solidFill>
                  <a:schemeClr val="dk1"/>
                </a:solidFill>
                <a:latin typeface="DM Sans"/>
                <a:ea typeface="DM Sans"/>
                <a:cs typeface="DM Sans"/>
                <a:sym typeface="DM Sans"/>
              </a:rPr>
              <a:t>, con commits claros y estructura ordenada.</a:t>
            </a:r>
            <a:br>
              <a:rPr lang="es" sz="1300">
                <a:solidFill>
                  <a:schemeClr val="dk1"/>
                </a:solidFill>
                <a:latin typeface="DM Sans"/>
                <a:ea typeface="DM Sans"/>
                <a:cs typeface="DM Sans"/>
                <a:sym typeface="DM Sans"/>
              </a:rPr>
            </a:b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AutoNum type="arabicPeriod"/>
            </a:pPr>
            <a:r>
              <a:rPr b="1" lang="es" sz="1300">
                <a:solidFill>
                  <a:schemeClr val="dk1"/>
                </a:solidFill>
                <a:latin typeface="DM Sans"/>
                <a:ea typeface="DM Sans"/>
                <a:cs typeface="DM Sans"/>
                <a:sym typeface="DM Sans"/>
              </a:rPr>
              <a:t>🔍 SEO básico: </a:t>
            </a:r>
            <a:r>
              <a:rPr lang="es" sz="1300">
                <a:solidFill>
                  <a:schemeClr val="dk1"/>
                </a:solidFill>
                <a:latin typeface="DM Sans"/>
                <a:ea typeface="DM Sans"/>
                <a:cs typeface="DM Sans"/>
                <a:sym typeface="DM Sans"/>
              </a:rPr>
              <a:t>Se aplicaron prácticas como meta title, meta description, encabezados jerárquicos (H1, H2, H3) y URLs amigables.</a:t>
            </a:r>
            <a:br>
              <a:rPr lang="es" sz="1300">
                <a:solidFill>
                  <a:schemeClr val="dk1"/>
                </a:solidFill>
                <a:latin typeface="DM Sans"/>
                <a:ea typeface="DM Sans"/>
                <a:cs typeface="DM Sans"/>
                <a:sym typeface="DM Sans"/>
              </a:rPr>
            </a:b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AutoNum type="arabicPeriod"/>
            </a:pPr>
            <a:r>
              <a:rPr b="1" lang="es" sz="1300">
                <a:solidFill>
                  <a:schemeClr val="dk1"/>
                </a:solidFill>
                <a:latin typeface="DM Sans"/>
                <a:ea typeface="DM Sans"/>
                <a:cs typeface="DM Sans"/>
                <a:sym typeface="DM Sans"/>
              </a:rPr>
              <a:t>🌐 Compatibilidad: </a:t>
            </a:r>
            <a:r>
              <a:rPr lang="es" sz="1300">
                <a:solidFill>
                  <a:schemeClr val="dk1"/>
                </a:solidFill>
                <a:latin typeface="DM Sans"/>
                <a:ea typeface="DM Sans"/>
                <a:cs typeface="DM Sans"/>
                <a:sym typeface="DM Sans"/>
              </a:rPr>
              <a:t>El sitio fue </a:t>
            </a:r>
            <a:r>
              <a:rPr b="1" lang="es" sz="1300">
                <a:solidFill>
                  <a:schemeClr val="dk1"/>
                </a:solidFill>
                <a:latin typeface="DM Sans"/>
                <a:ea typeface="DM Sans"/>
                <a:cs typeface="DM Sans"/>
                <a:sym typeface="DM Sans"/>
              </a:rPr>
              <a:t>testeado en al menos dos navegadores distintos</a:t>
            </a:r>
            <a:r>
              <a:rPr lang="es" sz="1300">
                <a:solidFill>
                  <a:schemeClr val="dk1"/>
                </a:solidFill>
                <a:latin typeface="DM Sans"/>
                <a:ea typeface="DM Sans"/>
                <a:cs typeface="DM Sans"/>
                <a:sym typeface="DM Sans"/>
              </a:rPr>
              <a:t> (por ejemplo, Chrome y Firefox) y funciona correctamente.</a:t>
            </a:r>
            <a:endParaRPr sz="1300">
              <a:solidFill>
                <a:schemeClr val="dk1"/>
              </a:solidFill>
              <a:latin typeface="DM Sans"/>
              <a:ea typeface="DM Sans"/>
              <a:cs typeface="DM Sans"/>
              <a:sym typeface="DM Sans"/>
            </a:endParaRPr>
          </a:p>
          <a:p>
            <a:pPr indent="0" lvl="0" marL="0" rtl="0" algn="l">
              <a:spcBef>
                <a:spcPts val="1200"/>
              </a:spcBef>
              <a:spcAft>
                <a:spcPts val="0"/>
              </a:spcAft>
              <a:buNone/>
            </a:pPr>
            <a:r>
              <a:t/>
            </a:r>
            <a:endParaRPr sz="2000">
              <a:solidFill>
                <a:schemeClr val="dk2"/>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3"/>
          <p:cNvSpPr txBox="1"/>
          <p:nvPr/>
        </p:nvSpPr>
        <p:spPr>
          <a:xfrm>
            <a:off x="1461300" y="14789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
        <p:nvSpPr>
          <p:cNvPr id="310" name="Google Shape;310;p23"/>
          <p:cNvSpPr txBox="1"/>
          <p:nvPr/>
        </p:nvSpPr>
        <p:spPr>
          <a:xfrm>
            <a:off x="2998200" y="2248575"/>
            <a:ext cx="31476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FFFFFF"/>
                </a:solidFill>
                <a:latin typeface="DM Sans"/>
                <a:ea typeface="DM Sans"/>
                <a:cs typeface="DM Sans"/>
                <a:sym typeface="DM Sans"/>
              </a:rPr>
              <a:t>Te invitamos a abrir el micrófono y compartir tus dudas o ponerlas en el chat.</a:t>
            </a:r>
            <a:endParaRPr b="0" i="0" sz="2000" u="sng" cap="none" strike="noStrike">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7"/>
          <p:cNvSpPr txBox="1"/>
          <p:nvPr/>
        </p:nvSpPr>
        <p:spPr>
          <a:xfrm>
            <a:off x="2174643" y="25154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KYC</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Tipos de clientes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Armado y presentación de presupuesto</a:t>
            </a:r>
            <a:endParaRPr b="0" i="0" sz="1350" u="none" cap="none" strike="noStrike">
              <a:solidFill>
                <a:schemeClr val="lt1"/>
              </a:solidFill>
              <a:latin typeface="DM Sans"/>
              <a:ea typeface="DM Sans"/>
              <a:cs typeface="DM Sans"/>
              <a:sym typeface="DM Sans"/>
            </a:endParaRPr>
          </a:p>
        </p:txBody>
      </p:sp>
      <p:sp>
        <p:nvSpPr>
          <p:cNvPr id="316" name="Google Shape;316;p2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9"/>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nvSpPr>
        <p:spPr>
          <a:xfrm>
            <a:off x="2356504" y="1789025"/>
            <a:ext cx="4431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Clase práctica en vivo</a:t>
            </a:r>
            <a:endParaRPr b="1" i="0" sz="4000" u="none" cap="none" strike="noStrike">
              <a:solidFill>
                <a:srgbClr val="EAFF6A"/>
              </a:solidFill>
              <a:latin typeface="DM Sans"/>
              <a:ea typeface="DM Sans"/>
              <a:cs typeface="DM Sans"/>
              <a:sym typeface="DM Sans"/>
            </a:endParaRPr>
          </a:p>
        </p:txBody>
      </p:sp>
      <p:sp>
        <p:nvSpPr>
          <p:cNvPr id="123" name="Google Shape;123;p3"/>
          <p:cNvSpPr txBox="1"/>
          <p:nvPr/>
        </p:nvSpPr>
        <p:spPr>
          <a:xfrm>
            <a:off x="3124950" y="3082025"/>
            <a:ext cx="28941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¿Comenzamos?</a:t>
            </a:r>
            <a:endParaRPr b="0" i="0" sz="1350" u="none" cap="none" strike="noStrike">
              <a:solidFill>
                <a:schemeClr val="lt1"/>
              </a:solidFill>
              <a:latin typeface="DM Sans"/>
              <a:ea typeface="DM Sans"/>
              <a:cs typeface="DM Sans"/>
              <a:sym typeface="DM Sans"/>
            </a:endParaRPr>
          </a:p>
        </p:txBody>
      </p:sp>
      <p:sp>
        <p:nvSpPr>
          <p:cNvPr id="124" name="Google Shape;124;p3"/>
          <p:cNvSpPr txBox="1"/>
          <p:nvPr/>
        </p:nvSpPr>
        <p:spPr>
          <a:xfrm>
            <a:off x="467600" y="471175"/>
            <a:ext cx="5296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FFFFFF"/>
                </a:solidFill>
                <a:latin typeface="DM Sans"/>
                <a:ea typeface="DM Sans"/>
                <a:cs typeface="DM Sans"/>
                <a:sym typeface="DM Sans"/>
              </a:rPr>
              <a:t>DESARROLLO WEB</a:t>
            </a:r>
            <a:endParaRPr b="0" i="0" sz="1350" u="none" cap="none" strike="noStrike">
              <a:solidFill>
                <a:srgbClr val="FFFFFF"/>
              </a:solidFill>
              <a:latin typeface="DM Sans"/>
              <a:ea typeface="DM Sans"/>
              <a:cs typeface="DM Sans"/>
              <a:sym typeface="DM Sans"/>
            </a:endParaRPr>
          </a:p>
        </p:txBody>
      </p:sp>
      <p:pic>
        <p:nvPicPr>
          <p:cNvPr id="125" name="Google Shape;125;p3"/>
          <p:cNvPicPr preferRelativeResize="0"/>
          <p:nvPr/>
        </p:nvPicPr>
        <p:blipFill rotWithShape="1">
          <a:blip r:embed="rId3">
            <a:alphaModFix/>
          </a:blip>
          <a:srcRect b="0" l="0" r="0" t="0"/>
          <a:stretch/>
        </p:blipFill>
        <p:spPr>
          <a:xfrm>
            <a:off x="2662988" y="3567300"/>
            <a:ext cx="3818026" cy="157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4"/>
          <p:cNvSpPr txBox="1"/>
          <p:nvPr/>
        </p:nvSpPr>
        <p:spPr>
          <a:xfrm>
            <a:off x="1594325"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Conociendo a tu cliente </a:t>
            </a:r>
            <a:r>
              <a:rPr b="1" i="0" lang="es" sz="4000" u="none" cap="none" strike="noStrike">
                <a:solidFill>
                  <a:srgbClr val="EAFF6A"/>
                </a:solidFill>
                <a:latin typeface="DM Sans"/>
                <a:ea typeface="DM Sans"/>
                <a:cs typeface="DM Sans"/>
                <a:sym typeface="DM Sans"/>
              </a:rPr>
              <a:t>y repaso general</a:t>
            </a:r>
            <a:endParaRPr b="1" i="0" sz="4000" u="none" cap="none" strike="noStrike">
              <a:solidFill>
                <a:srgbClr val="EAFF6A"/>
              </a:solidFill>
              <a:latin typeface="DM Sans"/>
              <a:ea typeface="DM Sans"/>
              <a:cs typeface="DM Sans"/>
              <a:sym typeface="DM Sans"/>
            </a:endParaRPr>
          </a:p>
        </p:txBody>
      </p:sp>
      <p:sp>
        <p:nvSpPr>
          <p:cNvPr id="131" name="Google Shape;131;p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Unidad 1</a:t>
            </a:r>
            <a:r>
              <a:rPr b="1" lang="es" sz="1800">
                <a:solidFill>
                  <a:schemeClr val="lt1"/>
                </a:solidFill>
                <a:latin typeface="DM Sans"/>
                <a:ea typeface="DM Sans"/>
                <a:cs typeface="DM Sans"/>
                <a:sym typeface="DM Sans"/>
              </a:rPr>
              <a:t>0</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DESARROLLO WEB</a:t>
            </a:r>
            <a:endParaRPr b="0" i="0" sz="1600" u="none" cap="none" strike="noStrike">
              <a:solidFill>
                <a:schemeClr val="lt1"/>
              </a:solidFill>
              <a:latin typeface="DM Sans"/>
              <a:ea typeface="DM Sans"/>
              <a:cs typeface="DM Sans"/>
              <a:sym typeface="DM Sans"/>
            </a:endParaRPr>
          </a:p>
        </p:txBody>
      </p:sp>
      <p:pic>
        <p:nvPicPr>
          <p:cNvPr id="132" name="Google Shape;132;p4"/>
          <p:cNvPicPr preferRelativeResize="0"/>
          <p:nvPr/>
        </p:nvPicPr>
        <p:blipFill rotWithShape="1">
          <a:blip r:embed="rId3">
            <a:alphaModFix/>
          </a:blip>
          <a:srcRect b="0" l="0" r="0" t="0"/>
          <a:stretch/>
        </p:blipFill>
        <p:spPr>
          <a:xfrm>
            <a:off x="2662988" y="3567300"/>
            <a:ext cx="3818026" cy="157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grpSp>
        <p:nvGrpSpPr>
          <p:cNvPr id="137" name="Google Shape;137;p7"/>
          <p:cNvGrpSpPr/>
          <p:nvPr/>
        </p:nvGrpSpPr>
        <p:grpSpPr>
          <a:xfrm>
            <a:off x="4202551" y="1088764"/>
            <a:ext cx="738900" cy="738974"/>
            <a:chOff x="974706" y="2467173"/>
            <a:chExt cx="738900" cy="738900"/>
          </a:xfrm>
        </p:grpSpPr>
        <p:sp>
          <p:nvSpPr>
            <p:cNvPr id="138" name="Google Shape;138;p7"/>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40" name="Google Shape;140;p7"/>
          <p:cNvSpPr txBox="1"/>
          <p:nvPr/>
        </p:nvSpPr>
        <p:spPr>
          <a:xfrm>
            <a:off x="1547025"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La prueba final</a:t>
            </a:r>
            <a:endParaRPr b="1" i="0" sz="4000" u="none" cap="none" strike="noStrike">
              <a:solidFill>
                <a:schemeClr val="dk1"/>
              </a:solidFill>
              <a:highlight>
                <a:srgbClr val="EAFF6A"/>
              </a:highlight>
              <a:latin typeface="DM Sans"/>
              <a:ea typeface="DM Sans"/>
              <a:cs typeface="DM Sans"/>
              <a:sym typeface="DM Sans"/>
            </a:endParaRPr>
          </a:p>
        </p:txBody>
      </p:sp>
      <p:sp>
        <p:nvSpPr>
          <p:cNvPr id="141" name="Google Shape;141;p7"/>
          <p:cNvSpPr txBox="1"/>
          <p:nvPr/>
        </p:nvSpPr>
        <p:spPr>
          <a:xfrm>
            <a:off x="987300" y="328738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¡Vamos a recuperar lo trabajado durante la semana! </a:t>
            </a:r>
            <a:endParaRPr b="0" i="0" sz="2000" u="none" cap="none" strike="noStrike">
              <a:solidFill>
                <a:srgbClr val="999999"/>
              </a:solidFill>
              <a:latin typeface="DM Sans"/>
              <a:ea typeface="DM Sans"/>
              <a:cs typeface="DM Sans"/>
              <a:sym typeface="DM Sans"/>
            </a:endParaRPr>
          </a:p>
        </p:txBody>
      </p:sp>
      <p:sp>
        <p:nvSpPr>
          <p:cNvPr id="142" name="Google Shape;142;p7"/>
          <p:cNvSpPr txBox="1"/>
          <p:nvPr/>
        </p:nvSpPr>
        <p:spPr>
          <a:xfrm>
            <a:off x="987300" y="3849138"/>
            <a:ext cx="7169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83AEFB"/>
                </a:solidFill>
                <a:latin typeface="DM Sans"/>
                <a:ea typeface="DM Sans"/>
                <a:cs typeface="DM Sans"/>
                <a:sym typeface="DM Sans"/>
              </a:rPr>
              <a:t>Duración: </a:t>
            </a:r>
            <a:r>
              <a:rPr b="1" i="0" lang="es" sz="1800" u="none" cap="none" strike="noStrike">
                <a:solidFill>
                  <a:srgbClr val="83AEFB"/>
                </a:solidFill>
                <a:latin typeface="DM Sans"/>
                <a:ea typeface="DM Sans"/>
                <a:cs typeface="DM Sans"/>
                <a:sym typeface="DM Sans"/>
              </a:rPr>
              <a:t>10 minutos</a:t>
            </a:r>
            <a:r>
              <a:rPr b="0" i="0" lang="es" sz="1800" u="none" cap="none" strike="noStrike">
                <a:solidFill>
                  <a:srgbClr val="83AEFB"/>
                </a:solidFill>
                <a:latin typeface="DM Sans"/>
                <a:ea typeface="DM Sans"/>
                <a:cs typeface="DM Sans"/>
                <a:sym typeface="DM Sans"/>
              </a:rPr>
              <a:t>.</a:t>
            </a:r>
            <a:endParaRPr b="0" i="0" sz="1800" u="none" cap="none" strike="noStrike">
              <a:solidFill>
                <a:srgbClr val="83AEFB"/>
              </a:solidFill>
              <a:latin typeface="DM Sans"/>
              <a:ea typeface="DM Sans"/>
              <a:cs typeface="DM Sans"/>
              <a:sym typeface="DM Sans"/>
            </a:endParaRPr>
          </a:p>
        </p:txBody>
      </p:sp>
      <p:grpSp>
        <p:nvGrpSpPr>
          <p:cNvPr id="143" name="Google Shape;143;p7"/>
          <p:cNvGrpSpPr/>
          <p:nvPr/>
        </p:nvGrpSpPr>
        <p:grpSpPr>
          <a:xfrm>
            <a:off x="0" y="-7400"/>
            <a:ext cx="9143925" cy="44400"/>
            <a:chOff x="0" y="-7400"/>
            <a:chExt cx="9143925" cy="44400"/>
          </a:xfrm>
        </p:grpSpPr>
        <p:sp>
          <p:nvSpPr>
            <p:cNvPr id="144" name="Google Shape;144;p7"/>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145" name="Google Shape;145;p7"/>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8"/>
          <p:cNvPicPr preferRelativeResize="0"/>
          <p:nvPr/>
        </p:nvPicPr>
        <p:blipFill rotWithShape="1">
          <a:blip r:embed="rId3">
            <a:alphaModFix/>
          </a:blip>
          <a:srcRect b="0" l="0" r="0" t="0"/>
          <a:stretch/>
        </p:blipFill>
        <p:spPr>
          <a:xfrm>
            <a:off x="5716919" y="-6775"/>
            <a:ext cx="3428163" cy="5143501"/>
          </a:xfrm>
          <a:prstGeom prst="rect">
            <a:avLst/>
          </a:prstGeom>
          <a:noFill/>
          <a:ln>
            <a:noFill/>
          </a:ln>
        </p:spPr>
      </p:pic>
      <p:grpSp>
        <p:nvGrpSpPr>
          <p:cNvPr id="151" name="Google Shape;151;p8"/>
          <p:cNvGrpSpPr/>
          <p:nvPr/>
        </p:nvGrpSpPr>
        <p:grpSpPr>
          <a:xfrm>
            <a:off x="475504" y="468236"/>
            <a:ext cx="431074" cy="431148"/>
            <a:chOff x="974706" y="2467173"/>
            <a:chExt cx="738900" cy="738900"/>
          </a:xfrm>
        </p:grpSpPr>
        <p:sp>
          <p:nvSpPr>
            <p:cNvPr id="152" name="Google Shape;152;p8"/>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8"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54" name="Google Shape;154;p8"/>
          <p:cNvSpPr txBox="1"/>
          <p:nvPr/>
        </p:nvSpPr>
        <p:spPr>
          <a:xfrm>
            <a:off x="548250" y="1875150"/>
            <a:ext cx="47532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200"/>
              <a:buFont typeface="Arial"/>
              <a:buNone/>
            </a:pPr>
            <a:r>
              <a:rPr b="0" i="0" lang="es" sz="1200" u="none" cap="none" strike="noStrike">
                <a:solidFill>
                  <a:schemeClr val="dk1"/>
                </a:solidFill>
                <a:latin typeface="DM Sans"/>
                <a:ea typeface="DM Sans"/>
                <a:cs typeface="DM Sans"/>
                <a:sym typeface="DM Sans"/>
              </a:rPr>
              <a:t>Imagina un cliente potencial que necesite una página web. </a:t>
            </a:r>
            <a:endParaRPr b="0"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200"/>
              <a:buFont typeface="Arial"/>
              <a:buNone/>
            </a:pPr>
            <a:r>
              <a:rPr b="0" i="0" lang="es" sz="1200" u="none" cap="none" strike="noStrike">
                <a:solidFill>
                  <a:schemeClr val="dk1"/>
                </a:solidFill>
                <a:latin typeface="DM Sans"/>
                <a:ea typeface="DM Sans"/>
                <a:cs typeface="DM Sans"/>
                <a:sym typeface="DM Sans"/>
              </a:rPr>
              <a:t>Contesta las siguientes interrogantes:</a:t>
            </a:r>
            <a:endParaRPr b="0" i="0" sz="1200" u="none" cap="none" strike="noStrike">
              <a:solidFill>
                <a:schemeClr val="dk1"/>
              </a:solidFill>
              <a:latin typeface="DM Sans"/>
              <a:ea typeface="DM Sans"/>
              <a:cs typeface="DM Sans"/>
              <a:sym typeface="DM Sans"/>
            </a:endParaRPr>
          </a:p>
          <a:p>
            <a:pPr indent="-304800" lvl="0" marL="457200" marR="0" rtl="0" algn="l">
              <a:lnSpc>
                <a:spcPct val="100000"/>
              </a:lnSpc>
              <a:spcBef>
                <a:spcPts val="0"/>
              </a:spcBef>
              <a:spcAft>
                <a:spcPts val="0"/>
              </a:spcAft>
              <a:buClr>
                <a:schemeClr val="dk1"/>
              </a:buClr>
              <a:buSzPts val="1200"/>
              <a:buFont typeface="DM Sans"/>
              <a:buChar char="-"/>
            </a:pPr>
            <a:r>
              <a:rPr b="0" i="0" lang="es" sz="1200" u="none" cap="none" strike="noStrike">
                <a:solidFill>
                  <a:schemeClr val="dk1"/>
                </a:solidFill>
                <a:latin typeface="DM Sans"/>
                <a:ea typeface="DM Sans"/>
                <a:cs typeface="DM Sans"/>
                <a:sym typeface="DM Sans"/>
              </a:rPr>
              <a:t>¿Qué preguntas le harías para investigar sobre lo que tu cliente busca? Crea un cuestionario para recopilar información.</a:t>
            </a:r>
            <a:endParaRPr b="0" i="0" sz="1200" u="none" cap="none" strike="noStrike">
              <a:solidFill>
                <a:schemeClr val="dk1"/>
              </a:solidFill>
              <a:latin typeface="DM Sans"/>
              <a:ea typeface="DM Sans"/>
              <a:cs typeface="DM Sans"/>
              <a:sym typeface="DM Sans"/>
            </a:endParaRPr>
          </a:p>
          <a:p>
            <a:pPr indent="-304800" lvl="0" marL="457200" marR="0" rtl="0" algn="l">
              <a:lnSpc>
                <a:spcPct val="100000"/>
              </a:lnSpc>
              <a:spcBef>
                <a:spcPts val="0"/>
              </a:spcBef>
              <a:spcAft>
                <a:spcPts val="0"/>
              </a:spcAft>
              <a:buClr>
                <a:schemeClr val="dk1"/>
              </a:buClr>
              <a:buSzPts val="1200"/>
              <a:buFont typeface="DM Sans"/>
              <a:buChar char="-"/>
            </a:pPr>
            <a:r>
              <a:rPr b="0" i="0" lang="es" sz="1200" u="none" cap="none" strike="noStrike">
                <a:solidFill>
                  <a:schemeClr val="dk1"/>
                </a:solidFill>
                <a:latin typeface="DM Sans"/>
                <a:ea typeface="DM Sans"/>
                <a:cs typeface="DM Sans"/>
                <a:sym typeface="DM Sans"/>
              </a:rPr>
              <a:t>Basado en la información recopilada, ¿Qué incluirías en tu presupuesto? </a:t>
            </a:r>
            <a:endParaRPr b="0" i="0" sz="1200" u="none" cap="none" strike="noStrike">
              <a:solidFill>
                <a:schemeClr val="dk1"/>
              </a:solidFill>
              <a:latin typeface="DM Sans"/>
              <a:ea typeface="DM Sans"/>
              <a:cs typeface="DM Sans"/>
              <a:sym typeface="DM Sans"/>
            </a:endParaRPr>
          </a:p>
          <a:p>
            <a:pPr indent="-304800" lvl="0" marL="457200" marR="0" rtl="0" algn="l">
              <a:lnSpc>
                <a:spcPct val="100000"/>
              </a:lnSpc>
              <a:spcBef>
                <a:spcPts val="0"/>
              </a:spcBef>
              <a:spcAft>
                <a:spcPts val="0"/>
              </a:spcAft>
              <a:buClr>
                <a:schemeClr val="dk1"/>
              </a:buClr>
              <a:buSzPts val="1200"/>
              <a:buFont typeface="DM Sans"/>
              <a:buChar char="-"/>
            </a:pPr>
            <a:r>
              <a:rPr b="0" i="0" lang="es" sz="1200" u="none" cap="none" strike="noStrike">
                <a:solidFill>
                  <a:schemeClr val="dk1"/>
                </a:solidFill>
                <a:latin typeface="DM Sans"/>
                <a:ea typeface="DM Sans"/>
                <a:cs typeface="DM Sans"/>
                <a:sym typeface="DM Sans"/>
              </a:rPr>
              <a:t>¿Qué detalles tendrías que aclarar respecto a tu prespuesto?</a:t>
            </a:r>
            <a:endParaRPr b="0" i="0" sz="1200" u="none" cap="none" strike="noStrike">
              <a:solidFill>
                <a:schemeClr val="dk1"/>
              </a:solidFill>
              <a:latin typeface="DM Sans"/>
              <a:ea typeface="DM Sans"/>
              <a:cs typeface="DM Sans"/>
              <a:sym typeface="DM Sans"/>
            </a:endParaRPr>
          </a:p>
          <a:p>
            <a:pPr indent="-304800" lvl="0" marL="457200" marR="0" rtl="0" algn="l">
              <a:lnSpc>
                <a:spcPct val="100000"/>
              </a:lnSpc>
              <a:spcBef>
                <a:spcPts val="0"/>
              </a:spcBef>
              <a:spcAft>
                <a:spcPts val="0"/>
              </a:spcAft>
              <a:buClr>
                <a:schemeClr val="dk1"/>
              </a:buClr>
              <a:buSzPts val="1200"/>
              <a:buFont typeface="DM Sans"/>
              <a:buChar char="-"/>
            </a:pPr>
            <a:r>
              <a:rPr b="0" i="0" lang="es" sz="1200" u="none" cap="none" strike="noStrike">
                <a:solidFill>
                  <a:schemeClr val="dk1"/>
                </a:solidFill>
                <a:latin typeface="DM Sans"/>
                <a:ea typeface="DM Sans"/>
                <a:cs typeface="DM Sans"/>
                <a:sym typeface="DM Sans"/>
              </a:rPr>
              <a:t>¿Cómo lo presentarías a tu potencial cliente?</a:t>
            </a:r>
            <a:endParaRPr b="0" i="0" sz="1350" u="none" cap="none" strike="noStrike">
              <a:solidFill>
                <a:srgbClr val="071924"/>
              </a:solidFill>
              <a:latin typeface="DM Sans"/>
              <a:ea typeface="DM Sans"/>
              <a:cs typeface="DM Sans"/>
              <a:sym typeface="DM Sans"/>
            </a:endParaRPr>
          </a:p>
        </p:txBody>
      </p:sp>
      <p:sp>
        <p:nvSpPr>
          <p:cNvPr id="155" name="Google Shape;155;p8"/>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La prueba final</a:t>
            </a:r>
            <a:endParaRPr b="1" i="0" sz="4000" u="none" cap="none" strike="noStrike">
              <a:solidFill>
                <a:schemeClr val="dk1"/>
              </a:solidFill>
              <a:latin typeface="DM Sans"/>
              <a:ea typeface="DM Sans"/>
              <a:cs typeface="DM Sans"/>
              <a:sym typeface="DM Sans"/>
            </a:endParaRPr>
          </a:p>
        </p:txBody>
      </p:sp>
      <p:pic>
        <p:nvPicPr>
          <p:cNvPr id="156" name="Google Shape;156;p8"/>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57" name="Google Shape;157;p8"/>
          <p:cNvSpPr txBox="1"/>
          <p:nvPr/>
        </p:nvSpPr>
        <p:spPr>
          <a:xfrm>
            <a:off x="930550" y="468275"/>
            <a:ext cx="3823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a:t>
            </a:r>
            <a:endParaRPr b="0" i="0" sz="1400" u="none" cap="none" strike="noStrike">
              <a:solidFill>
                <a:srgbClr val="000000"/>
              </a:solidFill>
              <a:latin typeface="DM Sans"/>
              <a:ea typeface="DM Sans"/>
              <a:cs typeface="DM Sans"/>
              <a:sym typeface="DM Sans"/>
            </a:endParaRPr>
          </a:p>
        </p:txBody>
      </p:sp>
      <p:sp>
        <p:nvSpPr>
          <p:cNvPr id="158" name="Google Shape;158;p8"/>
          <p:cNvSpPr txBox="1"/>
          <p:nvPr/>
        </p:nvSpPr>
        <p:spPr>
          <a:xfrm>
            <a:off x="501450" y="4649063"/>
            <a:ext cx="663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de la imagen: </a:t>
            </a:r>
            <a:r>
              <a:rPr b="0" i="0" lang="es" sz="1100" u="sng" cap="none" strike="noStrike">
                <a:solidFill>
                  <a:schemeClr val="hlink"/>
                </a:solidFill>
                <a:latin typeface="DM Sans"/>
                <a:ea typeface="DM Sans"/>
                <a:cs typeface="DM Sans"/>
                <a:sym typeface="DM Sans"/>
                <a:hlinkClick r:id="rId6"/>
              </a:rPr>
              <a:t>Kevin Canlas</a:t>
            </a:r>
            <a:endParaRPr b="0" i="0" sz="1100" u="none" cap="none" strike="noStrike">
              <a:solidFill>
                <a:schemeClr val="dk2"/>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g211f41248d0_0_1"/>
          <p:cNvGrpSpPr/>
          <p:nvPr/>
        </p:nvGrpSpPr>
        <p:grpSpPr>
          <a:xfrm>
            <a:off x="4202551" y="1088764"/>
            <a:ext cx="738900" cy="738974"/>
            <a:chOff x="974706" y="2467173"/>
            <a:chExt cx="738900" cy="738900"/>
          </a:xfrm>
        </p:grpSpPr>
        <p:sp>
          <p:nvSpPr>
            <p:cNvPr id="164" name="Google Shape;164;g211f41248d0_0_1"/>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g211f41248d0_0_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66" name="Google Shape;166;g211f41248d0_0_1"/>
          <p:cNvSpPr txBox="1"/>
          <p:nvPr/>
        </p:nvSpPr>
        <p:spPr>
          <a:xfrm>
            <a:off x="1547025"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Puesta en común</a:t>
            </a:r>
            <a:endParaRPr b="1" i="0" sz="4000" u="none" cap="none" strike="noStrike">
              <a:solidFill>
                <a:schemeClr val="dk1"/>
              </a:solidFill>
              <a:highlight>
                <a:srgbClr val="EAFF6A"/>
              </a:highlight>
              <a:latin typeface="DM Sans"/>
              <a:ea typeface="DM Sans"/>
              <a:cs typeface="DM Sans"/>
              <a:sym typeface="DM Sans"/>
            </a:endParaRPr>
          </a:p>
        </p:txBody>
      </p:sp>
      <p:sp>
        <p:nvSpPr>
          <p:cNvPr id="167" name="Google Shape;167;g211f41248d0_0_1"/>
          <p:cNvSpPr txBox="1"/>
          <p:nvPr/>
        </p:nvSpPr>
        <p:spPr>
          <a:xfrm>
            <a:off x="987300" y="3849138"/>
            <a:ext cx="7169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83AEFB"/>
                </a:solidFill>
                <a:latin typeface="DM Sans"/>
                <a:ea typeface="DM Sans"/>
                <a:cs typeface="DM Sans"/>
                <a:sym typeface="DM Sans"/>
              </a:rPr>
              <a:t>Duración: </a:t>
            </a:r>
            <a:r>
              <a:rPr b="1" i="0" lang="es" sz="1800" u="none" cap="none" strike="noStrike">
                <a:solidFill>
                  <a:srgbClr val="83AEFB"/>
                </a:solidFill>
                <a:latin typeface="DM Sans"/>
                <a:ea typeface="DM Sans"/>
                <a:cs typeface="DM Sans"/>
                <a:sym typeface="DM Sans"/>
              </a:rPr>
              <a:t>5/10 minutos</a:t>
            </a:r>
            <a:r>
              <a:rPr b="0" i="0" lang="es" sz="1800" u="none" cap="none" strike="noStrike">
                <a:solidFill>
                  <a:srgbClr val="83AEFB"/>
                </a:solidFill>
                <a:latin typeface="DM Sans"/>
                <a:ea typeface="DM Sans"/>
                <a:cs typeface="DM Sans"/>
                <a:sym typeface="DM Sans"/>
              </a:rPr>
              <a:t>.</a:t>
            </a:r>
            <a:endParaRPr b="0" i="0" sz="1800" u="none" cap="none" strike="noStrike">
              <a:solidFill>
                <a:srgbClr val="83AEFB"/>
              </a:solidFill>
              <a:latin typeface="DM Sans"/>
              <a:ea typeface="DM Sans"/>
              <a:cs typeface="DM Sans"/>
              <a:sym typeface="DM Sans"/>
            </a:endParaRPr>
          </a:p>
        </p:txBody>
      </p:sp>
      <p:grpSp>
        <p:nvGrpSpPr>
          <p:cNvPr id="168" name="Google Shape;168;g211f41248d0_0_1"/>
          <p:cNvGrpSpPr/>
          <p:nvPr/>
        </p:nvGrpSpPr>
        <p:grpSpPr>
          <a:xfrm>
            <a:off x="0" y="-7400"/>
            <a:ext cx="9143925" cy="44400"/>
            <a:chOff x="0" y="-7400"/>
            <a:chExt cx="9143925" cy="44400"/>
          </a:xfrm>
        </p:grpSpPr>
        <p:sp>
          <p:nvSpPr>
            <p:cNvPr id="169" name="Google Shape;169;g211f41248d0_0_1"/>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170" name="Google Shape;170;g211f41248d0_0_1"/>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9"/>
          <p:cNvPicPr preferRelativeResize="0"/>
          <p:nvPr/>
        </p:nvPicPr>
        <p:blipFill rotWithShape="1">
          <a:blip r:embed="rId3">
            <a:alphaModFix/>
          </a:blip>
          <a:srcRect b="0" l="0" r="0" t="0"/>
          <a:stretch/>
        </p:blipFill>
        <p:spPr>
          <a:xfrm>
            <a:off x="5716919" y="-6775"/>
            <a:ext cx="3428163" cy="5143501"/>
          </a:xfrm>
          <a:prstGeom prst="rect">
            <a:avLst/>
          </a:prstGeom>
          <a:noFill/>
          <a:ln>
            <a:noFill/>
          </a:ln>
        </p:spPr>
      </p:pic>
      <p:sp>
        <p:nvSpPr>
          <p:cNvPr id="176" name="Google Shape;176;p9"/>
          <p:cNvSpPr txBox="1"/>
          <p:nvPr/>
        </p:nvSpPr>
        <p:spPr>
          <a:xfrm>
            <a:off x="846225" y="2392375"/>
            <a:ext cx="4162200" cy="1144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999999"/>
              </a:buClr>
              <a:buSzPts val="1350"/>
              <a:buFont typeface="DM Sans"/>
              <a:buChar char="●"/>
            </a:pPr>
            <a:r>
              <a:rPr b="1" i="0" lang="es" sz="1350" u="none" cap="none" strike="noStrike">
                <a:solidFill>
                  <a:srgbClr val="999999"/>
                </a:solidFill>
                <a:latin typeface="DM Sans"/>
                <a:ea typeface="DM Sans"/>
                <a:cs typeface="DM Sans"/>
                <a:sym typeface="DM Sans"/>
              </a:rPr>
              <a:t>¿Te pareció complicado realizar presupuestos?</a:t>
            </a:r>
            <a:endParaRPr b="1"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1000"/>
              </a:spcBef>
              <a:spcAft>
                <a:spcPts val="0"/>
              </a:spcAft>
              <a:buClr>
                <a:srgbClr val="999999"/>
              </a:buClr>
              <a:buSzPts val="1350"/>
              <a:buFont typeface="DM Sans"/>
              <a:buChar char="●"/>
            </a:pPr>
            <a:r>
              <a:rPr b="1" i="0" lang="es" sz="1350" u="none" cap="none" strike="noStrike">
                <a:solidFill>
                  <a:srgbClr val="999999"/>
                </a:solidFill>
                <a:latin typeface="DM Sans"/>
                <a:ea typeface="DM Sans"/>
                <a:cs typeface="DM Sans"/>
                <a:sym typeface="DM Sans"/>
              </a:rPr>
              <a:t>¿Qué dificultades se te presentaron y cómo las resolviste?</a:t>
            </a:r>
            <a:endParaRPr b="1" i="0" sz="1350" u="none" cap="none" strike="noStrike">
              <a:solidFill>
                <a:srgbClr val="999999"/>
              </a:solidFill>
              <a:latin typeface="DM Sans"/>
              <a:ea typeface="DM Sans"/>
              <a:cs typeface="DM Sans"/>
              <a:sym typeface="DM Sans"/>
            </a:endParaRPr>
          </a:p>
        </p:txBody>
      </p:sp>
      <p:sp>
        <p:nvSpPr>
          <p:cNvPr id="177" name="Google Shape;177;p9"/>
          <p:cNvSpPr txBox="1"/>
          <p:nvPr/>
        </p:nvSpPr>
        <p:spPr>
          <a:xfrm>
            <a:off x="930550" y="468275"/>
            <a:ext cx="3823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RESULTADOS </a:t>
            </a:r>
            <a:endParaRPr b="0" i="0" sz="1400" u="none" cap="none" strike="noStrike">
              <a:solidFill>
                <a:srgbClr val="000000"/>
              </a:solidFill>
              <a:latin typeface="DM Sans"/>
              <a:ea typeface="DM Sans"/>
              <a:cs typeface="DM Sans"/>
              <a:sym typeface="DM Sans"/>
            </a:endParaRPr>
          </a:p>
        </p:txBody>
      </p:sp>
      <p:sp>
        <p:nvSpPr>
          <p:cNvPr id="178" name="Google Shape;178;p9"/>
          <p:cNvSpPr txBox="1"/>
          <p:nvPr/>
        </p:nvSpPr>
        <p:spPr>
          <a:xfrm>
            <a:off x="761350" y="1403000"/>
            <a:ext cx="4162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La prueba final</a:t>
            </a:r>
            <a:endParaRPr b="1" i="0" sz="4000" u="none" cap="none" strike="noStrike">
              <a:solidFill>
                <a:schemeClr val="dk1"/>
              </a:solidFill>
              <a:latin typeface="DM Sans"/>
              <a:ea typeface="DM Sans"/>
              <a:cs typeface="DM Sans"/>
              <a:sym typeface="DM Sans"/>
            </a:endParaRPr>
          </a:p>
        </p:txBody>
      </p:sp>
      <p:grpSp>
        <p:nvGrpSpPr>
          <p:cNvPr id="179" name="Google Shape;179;p9"/>
          <p:cNvGrpSpPr/>
          <p:nvPr/>
        </p:nvGrpSpPr>
        <p:grpSpPr>
          <a:xfrm>
            <a:off x="475504" y="468236"/>
            <a:ext cx="431074" cy="431148"/>
            <a:chOff x="974706" y="2467173"/>
            <a:chExt cx="738900" cy="738900"/>
          </a:xfrm>
        </p:grpSpPr>
        <p:sp>
          <p:nvSpPr>
            <p:cNvPr id="180" name="Google Shape;180;p9"/>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 name="Google Shape;181;p9"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0"/>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KYC</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